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55"/>
  </p:notesMasterIdLst>
  <p:sldIdLst>
    <p:sldId id="256" r:id="rId2"/>
    <p:sldId id="334" r:id="rId3"/>
    <p:sldId id="309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333" r:id="rId15"/>
    <p:sldId id="335" r:id="rId16"/>
    <p:sldId id="340" r:id="rId17"/>
    <p:sldId id="341" r:id="rId18"/>
    <p:sldId id="342" r:id="rId19"/>
    <p:sldId id="344" r:id="rId20"/>
    <p:sldId id="345" r:id="rId21"/>
    <p:sldId id="288" r:id="rId22"/>
    <p:sldId id="289" r:id="rId23"/>
    <p:sldId id="290" r:id="rId24"/>
    <p:sldId id="346" r:id="rId25"/>
    <p:sldId id="356" r:id="rId26"/>
    <p:sldId id="357" r:id="rId27"/>
    <p:sldId id="358" r:id="rId28"/>
    <p:sldId id="347" r:id="rId29"/>
    <p:sldId id="348" r:id="rId30"/>
    <p:sldId id="349" r:id="rId31"/>
    <p:sldId id="350" r:id="rId32"/>
    <p:sldId id="354" r:id="rId33"/>
    <p:sldId id="359" r:id="rId34"/>
    <p:sldId id="355" r:id="rId35"/>
    <p:sldId id="351" r:id="rId36"/>
    <p:sldId id="292" r:id="rId37"/>
    <p:sldId id="293" r:id="rId38"/>
    <p:sldId id="361" r:id="rId39"/>
    <p:sldId id="362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52" r:id="rId49"/>
    <p:sldId id="304" r:id="rId50"/>
    <p:sldId id="305" r:id="rId51"/>
    <p:sldId id="353" r:id="rId52"/>
    <p:sldId id="307" r:id="rId53"/>
    <p:sldId id="317" r:id="rId54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gMvwP9ywRzimF1eSlUgzV5CiV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982"/>
    <a:srgbClr val="4B2A85"/>
    <a:srgbClr val="F4B183"/>
    <a:srgbClr val="086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85775"/>
  </p:normalViewPr>
  <p:slideViewPr>
    <p:cSldViewPr snapToGrid="0" snapToObjects="1">
      <p:cViewPr varScale="1">
        <p:scale>
          <a:sx n="105" d="100"/>
          <a:sy n="105" d="100"/>
        </p:scale>
        <p:origin x="1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80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8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7" name="Google Shape;457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4" name="Google Shape;46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1" name="Google Shape;471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6" name="Google Shape;486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6891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835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1" name="Google Shape;381;p6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8" name="Google Shape;40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5" name="Google Shape;435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6" name="Google Shape;476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0" name="Google Shape;490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8" name="Google Shape;498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3" name="Google Shape;52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7" name="Google Shape;53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5" name="Google Shape;55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6" name="Google Shape;626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7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9" name="Google Shape;639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7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5" name="Google Shape;665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5" name="Google Shape;585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7" name="Google Shape;37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69603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8" name="Google Shape;598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1" name="Google Shape;611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26771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070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0" name="Google Shape;28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16412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82189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8053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64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4" name="Google Shape;3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6" name="Google Shape;56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7" name="Google Shape;57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8" name="Google Shape;588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9" name="Google Shape;589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0" name="Google Shape;600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1" name="Google Shape;601;p7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1" name="Google Shape;611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2" name="Google Shape;612;p7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2" name="Google Shape;622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23" name="Google Shape;623;p7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3" name="Google Shape;63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4" name="Google Shape;634;p7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4" name="Google Shape;644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45" name="Google Shape;645;p7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3141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7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9959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3" name="Google Shape;6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8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16" name="Google Shape;816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5" name="Google Shape;40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8" name="Google Shape;41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5" name="Google Shape;445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34668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27EFEB19-51EA-34D9-A5D9-6ECA813952A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7C5B71F9-0057-CDBA-50DC-CAE7109C537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1AB5F857-ACE6-60BF-7898-AFBBA2B9923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9: Memory Representation &amp; Hack Assembly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3F81FFA0-2BE6-859E-C6E3-53DDFDB00E61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llEverywhere">
  <p:cSld name="PollEverywher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25"/>
          <p:cNvSpPr/>
          <p:nvPr/>
        </p:nvSpPr>
        <p:spPr>
          <a:xfrm>
            <a:off x="0" y="206019"/>
            <a:ext cx="9144000" cy="1063981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" name="Google Shape;32;p25"/>
          <p:cNvPicPr preferRelativeResize="0"/>
          <p:nvPr/>
        </p:nvPicPr>
        <p:blipFill rotWithShape="1">
          <a:blip r:embed="rId2">
            <a:alphaModFix/>
          </a:blip>
          <a:srcRect t="14966" b="14963"/>
          <a:stretch/>
        </p:blipFill>
        <p:spPr>
          <a:xfrm>
            <a:off x="241553" y="479874"/>
            <a:ext cx="3692944" cy="60117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5" descr="Respond at https://pollev.com/cse390b. Options are:&#10;a) To grade you on whether or not you get the questions we ask correct&#10;b) to aid your learning by giving you a chance to practice applying the material we are covering&#10;c) to take attendance&#10;d) I'm not sure" title="Why are we using Poll Everywhere in lectures?"/>
          <p:cNvSpPr txBox="1">
            <a:spLocks noGrp="1"/>
          </p:cNvSpPr>
          <p:nvPr>
            <p:ph type="title"/>
          </p:nvPr>
        </p:nvSpPr>
        <p:spPr>
          <a:xfrm>
            <a:off x="377550" y="1598386"/>
            <a:ext cx="8388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body" idx="1"/>
          </p:nvPr>
        </p:nvSpPr>
        <p:spPr>
          <a:xfrm>
            <a:off x="377550" y="288854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Char char="❖"/>
              <a:defRPr/>
            </a:lvl1pPr>
            <a:lvl2pPr marL="914400" lvl="1" indent="-382269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Char char="▪"/>
              <a:defRPr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/>
          <p:nvPr/>
        </p:nvSpPr>
        <p:spPr>
          <a:xfrm>
            <a:off x="4944291" y="540630"/>
            <a:ext cx="3958156" cy="479667"/>
          </a:xfrm>
          <a:prstGeom prst="roundRect">
            <a:avLst>
              <a:gd name="adj" fmla="val 16667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Vote at https://pollev.com/cse390b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A79C5C7B-2341-0D51-DCA5-3D0A46C4A8C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EB598ADA-98C1-6D35-DCD2-72133AD1E547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EF45BE05-A9C5-026D-9C25-ED167CED8781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9: Memory Representation &amp; Hack Assembly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4AEA5242-A1D1-1EAB-726B-41EC6E60A3A9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8066314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Memory Representation &amp; Hack Assembly</a:t>
            </a:r>
            <a:endParaRPr sz="3100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19363"/>
            <a:ext cx="7772400" cy="12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Memory Representation, Hack Assembly Review, Implementing Multiplication in Hack, Project 5 Overview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External Memory Abstraction</a:t>
            </a:r>
            <a:endParaRPr/>
          </a:p>
        </p:txBody>
      </p:sp>
      <p:sp>
        <p:nvSpPr>
          <p:cNvPr id="460" name="Google Shape;460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52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Programmer sees one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RAM32K</a:t>
            </a:r>
            <a:r>
              <a:rPr lang="en-US" dirty="0"/>
              <a:t> memory region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Only 16K + 8K + 1 words are being used</a:t>
            </a:r>
            <a:endParaRPr dirty="0"/>
          </a:p>
          <a:p>
            <a:pPr marL="64008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/>
            <a:r>
              <a:rPr lang="en-US" dirty="0"/>
              <a:t>Split into three parts: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/>
              <a:t>, and the rest</a:t>
            </a:r>
            <a:endParaRPr dirty="0"/>
          </a:p>
          <a:p>
            <a:pPr marL="640080" lvl="1" indent="-283464"/>
            <a:r>
              <a:rPr lang="en-US" dirty="0"/>
              <a:t>Screen: 8K words</a:t>
            </a:r>
            <a:endParaRPr dirty="0"/>
          </a:p>
          <a:p>
            <a:pPr marL="640080" lvl="1" indent="-283464"/>
            <a:r>
              <a:rPr lang="en-US" dirty="0"/>
              <a:t>Keyboard: 1 words</a:t>
            </a:r>
            <a:endParaRPr dirty="0"/>
          </a:p>
          <a:p>
            <a:pPr marL="640080" lvl="1" indent="-283464"/>
            <a:r>
              <a:rPr lang="en-US" dirty="0"/>
              <a:t>The rest: 16K words (used for data and instructions)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Programmer can use the same interface to interact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/>
              <a:t>, or normal RAM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Just specify address, value, and other inputs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Address determines what part we are interacting with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1" name="Google Shape;461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Internal Memory Implementation</a:t>
            </a:r>
            <a:endParaRPr/>
          </a:p>
        </p:txBody>
      </p:sp>
      <p:sp>
        <p:nvSpPr>
          <p:cNvPr id="467" name="Google Shape;467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96959" cy="5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reality, separate memory chips for memory devices is unnecessary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“Drivers” are code relaying changes in memory values to the device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Hack, it’s not as simple as one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RAM32K</a:t>
            </a:r>
            <a:r>
              <a:rPr lang="en-US" dirty="0"/>
              <a:t> chip</a:t>
            </a:r>
            <a:endParaRPr dirty="0"/>
          </a:p>
          <a:p>
            <a:pPr marL="640080" lvl="1" indent="-283464"/>
            <a:r>
              <a:rPr lang="en-US" dirty="0"/>
              <a:t>Use internal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/>
              <a:t> chips so our virtual computer can detect and show changes in the screen and keyboard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/>
            <a:r>
              <a:rPr lang="en-US" dirty="0"/>
              <a:t>Our memory chip has three </a:t>
            </a:r>
            <a:r>
              <a:rPr lang="en-US" dirty="0" err="1"/>
              <a:t>subchips</a:t>
            </a:r>
            <a:r>
              <a:rPr lang="en-US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RAM16K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Process the address given by the programmer and relay the request to the appropriate </a:t>
            </a:r>
            <a:r>
              <a:rPr lang="en-US" dirty="0" err="1"/>
              <a:t>subchip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8" name="Google Shape;468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Memory Abstraction User View</a:t>
            </a:r>
            <a:endParaRPr/>
          </a:p>
        </p:txBody>
      </p:sp>
      <p:sp>
        <p:nvSpPr>
          <p:cNvPr id="474" name="Google Shape;474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475" name="Google Shape;475;p61"/>
          <p:cNvSpPr/>
          <p:nvPr/>
        </p:nvSpPr>
        <p:spPr>
          <a:xfrm>
            <a:off x="3803275" y="1367400"/>
            <a:ext cx="1956300" cy="4852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0110010101100000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1101010010111001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6" name="Google Shape;476;p61"/>
          <p:cNvSpPr/>
          <p:nvPr/>
        </p:nvSpPr>
        <p:spPr>
          <a:xfrm>
            <a:off x="2794350" y="3663900"/>
            <a:ext cx="1000200" cy="259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61"/>
          <p:cNvSpPr/>
          <p:nvPr/>
        </p:nvSpPr>
        <p:spPr>
          <a:xfrm>
            <a:off x="1960050" y="3469950"/>
            <a:ext cx="834300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8" name="Google Shape;478;p61"/>
          <p:cNvCxnSpPr/>
          <p:nvPr/>
        </p:nvCxnSpPr>
        <p:spPr>
          <a:xfrm>
            <a:off x="3080500" y="5183600"/>
            <a:ext cx="638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79" name="Google Shape;479;p61"/>
          <p:cNvCxnSpPr/>
          <p:nvPr/>
        </p:nvCxnSpPr>
        <p:spPr>
          <a:xfrm>
            <a:off x="3719200" y="4820300"/>
            <a:ext cx="300" cy="726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0" name="Google Shape;480;p61"/>
          <p:cNvCxnSpPr/>
          <p:nvPr/>
        </p:nvCxnSpPr>
        <p:spPr>
          <a:xfrm>
            <a:off x="3080500" y="5704225"/>
            <a:ext cx="638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81" name="Google Shape;481;p61"/>
          <p:cNvSpPr txBox="1"/>
          <p:nvPr/>
        </p:nvSpPr>
        <p:spPr>
          <a:xfrm>
            <a:off x="-203150" y="-309900"/>
            <a:ext cx="6162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61"/>
          <p:cNvSpPr txBox="1"/>
          <p:nvPr/>
        </p:nvSpPr>
        <p:spPr>
          <a:xfrm>
            <a:off x="1713250" y="4983500"/>
            <a:ext cx="144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Screen address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1"/>
          <p:cNvSpPr txBox="1"/>
          <p:nvPr/>
        </p:nvSpPr>
        <p:spPr>
          <a:xfrm>
            <a:off x="1574175" y="5504125"/>
            <a:ext cx="158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Keyboard address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Memory Abstraction Internal View</a:t>
            </a:r>
            <a:endParaRPr/>
          </a:p>
        </p:txBody>
      </p:sp>
      <p:sp>
        <p:nvSpPr>
          <p:cNvPr id="489" name="Google Shape;489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490" name="Google Shape;490;p62"/>
          <p:cNvSpPr/>
          <p:nvPr/>
        </p:nvSpPr>
        <p:spPr>
          <a:xfrm>
            <a:off x="628875" y="3863700"/>
            <a:ext cx="834300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62"/>
          <p:cNvSpPr txBox="1"/>
          <p:nvPr/>
        </p:nvSpPr>
        <p:spPr>
          <a:xfrm>
            <a:off x="942863" y="4051850"/>
            <a:ext cx="750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62"/>
          <p:cNvSpPr/>
          <p:nvPr/>
        </p:nvSpPr>
        <p:spPr>
          <a:xfrm>
            <a:off x="3463574" y="3863700"/>
            <a:ext cx="1356451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IMPLEMENTATION</a:t>
            </a: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62"/>
          <p:cNvSpPr/>
          <p:nvPr/>
        </p:nvSpPr>
        <p:spPr>
          <a:xfrm>
            <a:off x="6271400" y="1399550"/>
            <a:ext cx="1956300" cy="1952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RAM16K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0110010101100000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1101010010111001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1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62"/>
          <p:cNvSpPr/>
          <p:nvPr/>
        </p:nvSpPr>
        <p:spPr>
          <a:xfrm>
            <a:off x="6271400" y="3553838"/>
            <a:ext cx="1956300" cy="1396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0110010101100000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1101010010111001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62"/>
          <p:cNvSpPr/>
          <p:nvPr/>
        </p:nvSpPr>
        <p:spPr>
          <a:xfrm>
            <a:off x="6271400" y="5151950"/>
            <a:ext cx="1956300" cy="957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KEYBOARD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6" name="Google Shape;496;p62"/>
          <p:cNvCxnSpPr/>
          <p:nvPr/>
        </p:nvCxnSpPr>
        <p:spPr>
          <a:xfrm rot="10800000">
            <a:off x="2441475" y="1103025"/>
            <a:ext cx="43800" cy="5740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97" name="Google Shape;497;p62"/>
          <p:cNvSpPr txBox="1"/>
          <p:nvPr/>
        </p:nvSpPr>
        <p:spPr>
          <a:xfrm>
            <a:off x="2673750" y="1399575"/>
            <a:ext cx="15093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2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62"/>
          <p:cNvSpPr/>
          <p:nvPr/>
        </p:nvSpPr>
        <p:spPr>
          <a:xfrm>
            <a:off x="1463175" y="4057650"/>
            <a:ext cx="1000200" cy="259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62"/>
          <p:cNvSpPr/>
          <p:nvPr/>
        </p:nvSpPr>
        <p:spPr>
          <a:xfrm>
            <a:off x="5045613" y="4057650"/>
            <a:ext cx="1000200" cy="259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62"/>
          <p:cNvSpPr/>
          <p:nvPr/>
        </p:nvSpPr>
        <p:spPr>
          <a:xfrm rot="-2700000">
            <a:off x="4850302" y="3299395"/>
            <a:ext cx="999990" cy="25922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62"/>
          <p:cNvSpPr/>
          <p:nvPr/>
        </p:nvSpPr>
        <p:spPr>
          <a:xfrm rot="2700000">
            <a:off x="4850302" y="4815895"/>
            <a:ext cx="999990" cy="25922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99;p7">
            <a:extLst>
              <a:ext uri="{FF2B5EF4-FFF2-40B4-BE49-F238E27FC236}">
                <a16:creationId xmlns:a16="http://schemas.microsoft.com/office/drawing/2014/main" id="{2C94029B-7B42-684B-9F56-57CC0BCB3D49}"/>
              </a:ext>
            </a:extLst>
          </p:cNvPr>
          <p:cNvSpPr txBox="1">
            <a:spLocks/>
          </p:cNvSpPr>
          <p:nvPr/>
        </p:nvSpPr>
        <p:spPr>
          <a:xfrm>
            <a:off x="396875" y="2085477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Hexadecimal is useful because it’s easier for humans to read while still being interpretable by a computer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0x390B in binary is 0b0011_1001_0000_1011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390 in hexadecimal is 0x186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A programmer can only read from and write to the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>
                <a:solidFill>
                  <a:srgbClr val="00B0F0"/>
                </a:solidFill>
              </a:rPr>
              <a:t> and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>
                <a:solidFill>
                  <a:srgbClr val="00B0F0"/>
                </a:solidFill>
              </a:rPr>
              <a:t> parts of the Hack computer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486855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Which of the following statements is FALSE?</a:t>
            </a: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7347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Assembly Memory Representation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I/O, Memory Mapping, External vs. Internal Memory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92982"/>
                </a:solidFill>
              </a:rPr>
              <a:t>Hack Assembly Language Review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92982"/>
                </a:solidFill>
              </a:rPr>
              <a:t>Registers, A-Instructions, Symbols, &amp; C-Instructions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000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5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Specification Annotation, Machine Language, &amp; Building Computer Memory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472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Hack Computer</a:t>
            </a:r>
            <a:endParaRPr/>
          </a:p>
        </p:txBody>
      </p:sp>
      <p:sp>
        <p:nvSpPr>
          <p:cNvPr id="384" name="Google Shape;384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355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hardware you will build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16-bit word size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ROM: sequence of instructions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ROM[0]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RAM[1]…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RAM: data sequence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RAM[0]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RAM[1]…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85" name="Google Shape;385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86" name="Google Shape;386;p62"/>
          <p:cNvSpPr txBox="1"/>
          <p:nvPr/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1" i="0" u="none" strike="noStrike" cap="non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" name="Google Shape;414;p63">
            <a:extLst>
              <a:ext uri="{FF2B5EF4-FFF2-40B4-BE49-F238E27FC236}">
                <a16:creationId xmlns:a16="http://schemas.microsoft.com/office/drawing/2014/main" id="{50C9952D-F90F-06F5-D5A6-AD82E178DE2E}"/>
              </a:ext>
            </a:extLst>
          </p:cNvPr>
          <p:cNvGrpSpPr/>
          <p:nvPr/>
        </p:nvGrpSpPr>
        <p:grpSpPr>
          <a:xfrm>
            <a:off x="2215314" y="1367765"/>
            <a:ext cx="6751675" cy="5077200"/>
            <a:chOff x="2170710" y="1367765"/>
            <a:chExt cx="6751675" cy="5077200"/>
          </a:xfrm>
        </p:grpSpPr>
        <p:sp>
          <p:nvSpPr>
            <p:cNvPr id="26" name="Google Shape;415;p63">
              <a:extLst>
                <a:ext uri="{FF2B5EF4-FFF2-40B4-BE49-F238E27FC236}">
                  <a16:creationId xmlns:a16="http://schemas.microsoft.com/office/drawing/2014/main" id="{1D847F49-0608-64B8-CD1A-970A7448CB72}"/>
                </a:ext>
              </a:extLst>
            </p:cNvPr>
            <p:cNvSpPr/>
            <p:nvPr/>
          </p:nvSpPr>
          <p:spPr>
            <a:xfrm>
              <a:off x="3744985" y="1367765"/>
              <a:ext cx="5177400" cy="507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COMPUTER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416;p63">
              <a:extLst>
                <a:ext uri="{FF2B5EF4-FFF2-40B4-BE49-F238E27FC236}">
                  <a16:creationId xmlns:a16="http://schemas.microsoft.com/office/drawing/2014/main" id="{A8C86CC2-E969-22E6-FDD3-15A6EEE96673}"/>
                </a:ext>
              </a:extLst>
            </p:cNvPr>
            <p:cNvSpPr/>
            <p:nvPr/>
          </p:nvSpPr>
          <p:spPr>
            <a:xfrm>
              <a:off x="3949310" y="2031290"/>
              <a:ext cx="2256900" cy="4274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417;p63">
              <a:extLst>
                <a:ext uri="{FF2B5EF4-FFF2-40B4-BE49-F238E27FC236}">
                  <a16:creationId xmlns:a16="http://schemas.microsoft.com/office/drawing/2014/main" id="{51BCCF2D-BD9C-A2A9-86A1-6519623EE100}"/>
                </a:ext>
              </a:extLst>
            </p:cNvPr>
            <p:cNvSpPr/>
            <p:nvPr/>
          </p:nvSpPr>
          <p:spPr>
            <a:xfrm>
              <a:off x="2170710" y="5658293"/>
              <a:ext cx="1044300" cy="647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KEYBOARD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418;p63">
              <a:extLst>
                <a:ext uri="{FF2B5EF4-FFF2-40B4-BE49-F238E27FC236}">
                  <a16:creationId xmlns:a16="http://schemas.microsoft.com/office/drawing/2014/main" id="{1A40184C-B098-8908-7E70-147F89F981BD}"/>
                </a:ext>
              </a:extLst>
            </p:cNvPr>
            <p:cNvSpPr/>
            <p:nvPr/>
          </p:nvSpPr>
          <p:spPr>
            <a:xfrm>
              <a:off x="6639710" y="2031290"/>
              <a:ext cx="2091300" cy="4274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CPU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419;p63">
              <a:extLst>
                <a:ext uri="{FF2B5EF4-FFF2-40B4-BE49-F238E27FC236}">
                  <a16:creationId xmlns:a16="http://schemas.microsoft.com/office/drawing/2014/main" id="{96B35CD0-9E4F-7F32-6DF5-A7367E449899}"/>
                </a:ext>
              </a:extLst>
            </p:cNvPr>
            <p:cNvSpPr/>
            <p:nvPr/>
          </p:nvSpPr>
          <p:spPr>
            <a:xfrm>
              <a:off x="6816660" y="3985782"/>
              <a:ext cx="1788600" cy="114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420;p63">
              <a:extLst>
                <a:ext uri="{FF2B5EF4-FFF2-40B4-BE49-F238E27FC236}">
                  <a16:creationId xmlns:a16="http://schemas.microsoft.com/office/drawing/2014/main" id="{0716334D-51FE-CB6F-38E2-E3F8652F3F34}"/>
                </a:ext>
              </a:extLst>
            </p:cNvPr>
            <p:cNvSpPr/>
            <p:nvPr/>
          </p:nvSpPr>
          <p:spPr>
            <a:xfrm>
              <a:off x="6816660" y="5232665"/>
              <a:ext cx="1788600" cy="9465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421;p63">
              <a:extLst>
                <a:ext uri="{FF2B5EF4-FFF2-40B4-BE49-F238E27FC236}">
                  <a16:creationId xmlns:a16="http://schemas.microsoft.com/office/drawing/2014/main" id="{6CD4655C-49D4-23D9-8957-077E69DA2690}"/>
                </a:ext>
              </a:extLst>
            </p:cNvPr>
            <p:cNvSpPr/>
            <p:nvPr/>
          </p:nvSpPr>
          <p:spPr>
            <a:xfrm>
              <a:off x="2170710" y="4879318"/>
              <a:ext cx="1044300" cy="647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SCREEN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422;p63">
              <a:extLst>
                <a:ext uri="{FF2B5EF4-FFF2-40B4-BE49-F238E27FC236}">
                  <a16:creationId xmlns:a16="http://schemas.microsoft.com/office/drawing/2014/main" id="{843ECE24-212A-8ADA-36E7-9F59479DF26D}"/>
                </a:ext>
              </a:extLst>
            </p:cNvPr>
            <p:cNvSpPr/>
            <p:nvPr/>
          </p:nvSpPr>
          <p:spPr>
            <a:xfrm>
              <a:off x="6041160" y="4836490"/>
              <a:ext cx="7383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4" name="Google Shape;423;p63">
              <a:extLst>
                <a:ext uri="{FF2B5EF4-FFF2-40B4-BE49-F238E27FC236}">
                  <a16:creationId xmlns:a16="http://schemas.microsoft.com/office/drawing/2014/main" id="{0FD38BB7-6E3B-ED64-254B-90F32FA2EEAF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048137" y="2515468"/>
              <a:ext cx="1274441" cy="1407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Google Shape;424;p63">
              <a:extLst>
                <a:ext uri="{FF2B5EF4-FFF2-40B4-BE49-F238E27FC236}">
                  <a16:creationId xmlns:a16="http://schemas.microsoft.com/office/drawing/2014/main" id="{91CCA56F-45FF-9156-A505-0F32258E2A75}"/>
                </a:ext>
              </a:extLst>
            </p:cNvPr>
            <p:cNvSpPr/>
            <p:nvPr/>
          </p:nvSpPr>
          <p:spPr>
            <a:xfrm>
              <a:off x="4084860" y="268876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2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ROM</a:t>
              </a:r>
              <a:endParaRPr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(16-bit Instructions, Read-Only)</a:t>
              </a:r>
              <a:endParaRPr sz="14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425;p63">
              <a:extLst>
                <a:ext uri="{FF2B5EF4-FFF2-40B4-BE49-F238E27FC236}">
                  <a16:creationId xmlns:a16="http://schemas.microsoft.com/office/drawing/2014/main" id="{485D7A3B-F749-BFA6-A482-696CED685502}"/>
                </a:ext>
              </a:extLst>
            </p:cNvPr>
            <p:cNvSpPr/>
            <p:nvPr/>
          </p:nvSpPr>
          <p:spPr>
            <a:xfrm>
              <a:off x="4084860" y="4226665"/>
              <a:ext cx="1956300" cy="19524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RAM</a:t>
              </a:r>
              <a:endPara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(16-bit Data, Read/Write)</a:t>
              </a: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426;p63">
              <a:extLst>
                <a:ext uri="{FF2B5EF4-FFF2-40B4-BE49-F238E27FC236}">
                  <a16:creationId xmlns:a16="http://schemas.microsoft.com/office/drawing/2014/main" id="{18AA588F-487E-36AF-39CF-52D7364AC1B7}"/>
                </a:ext>
              </a:extLst>
            </p:cNvPr>
            <p:cNvSpPr/>
            <p:nvPr/>
          </p:nvSpPr>
          <p:spPr>
            <a:xfrm>
              <a:off x="7341810" y="5630940"/>
              <a:ext cx="738300" cy="4122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427;p63">
              <a:extLst>
                <a:ext uri="{FF2B5EF4-FFF2-40B4-BE49-F238E27FC236}">
                  <a16:creationId xmlns:a16="http://schemas.microsoft.com/office/drawing/2014/main" id="{FC607FCE-5972-3CAA-E7BE-8ECD0762824A}"/>
                </a:ext>
              </a:extLst>
            </p:cNvPr>
            <p:cNvSpPr/>
            <p:nvPr/>
          </p:nvSpPr>
          <p:spPr>
            <a:xfrm>
              <a:off x="6969885" y="4392765"/>
              <a:ext cx="694200" cy="570000"/>
            </a:xfrm>
            <a:prstGeom prst="rect">
              <a:avLst/>
            </a:prstGeom>
            <a:solidFill>
              <a:srgbClr val="F3F3F3"/>
            </a:solidFill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A/M</a:t>
              </a:r>
              <a:endPara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428;p63">
              <a:extLst>
                <a:ext uri="{FF2B5EF4-FFF2-40B4-BE49-F238E27FC236}">
                  <a16:creationId xmlns:a16="http://schemas.microsoft.com/office/drawing/2014/main" id="{07ED5B9A-CD85-A39B-5CE1-054D6A8C7A6F}"/>
                </a:ext>
              </a:extLst>
            </p:cNvPr>
            <p:cNvSpPr/>
            <p:nvPr/>
          </p:nvSpPr>
          <p:spPr>
            <a:xfrm>
              <a:off x="7752285" y="4392765"/>
              <a:ext cx="694200" cy="570000"/>
            </a:xfrm>
            <a:prstGeom prst="rect">
              <a:avLst/>
            </a:prstGeom>
            <a:solidFill>
              <a:srgbClr val="F3F3F3"/>
            </a:solidFill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29;p63">
              <a:extLst>
                <a:ext uri="{FF2B5EF4-FFF2-40B4-BE49-F238E27FC236}">
                  <a16:creationId xmlns:a16="http://schemas.microsoft.com/office/drawing/2014/main" id="{D4EA163C-FE3C-BE83-E498-6085589CC299}"/>
                </a:ext>
              </a:extLst>
            </p:cNvPr>
            <p:cNvSpPr/>
            <p:nvPr/>
          </p:nvSpPr>
          <p:spPr>
            <a:xfrm rot="10800000">
              <a:off x="3084510" y="4963465"/>
              <a:ext cx="10002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30;p63">
              <a:extLst>
                <a:ext uri="{FF2B5EF4-FFF2-40B4-BE49-F238E27FC236}">
                  <a16:creationId xmlns:a16="http://schemas.microsoft.com/office/drawing/2014/main" id="{65269154-0AA0-6FA9-5AC8-AC8FEF40C214}"/>
                </a:ext>
              </a:extLst>
            </p:cNvPr>
            <p:cNvSpPr/>
            <p:nvPr/>
          </p:nvSpPr>
          <p:spPr>
            <a:xfrm>
              <a:off x="6041160" y="3112365"/>
              <a:ext cx="7383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31;p63">
              <a:extLst>
                <a:ext uri="{FF2B5EF4-FFF2-40B4-BE49-F238E27FC236}">
                  <a16:creationId xmlns:a16="http://schemas.microsoft.com/office/drawing/2014/main" id="{4AA6219F-DD71-5DF0-EA4D-2B72643DA553}"/>
                </a:ext>
              </a:extLst>
            </p:cNvPr>
            <p:cNvSpPr/>
            <p:nvPr/>
          </p:nvSpPr>
          <p:spPr>
            <a:xfrm rot="10800000">
              <a:off x="5872435" y="5232665"/>
              <a:ext cx="7770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2;p63">
              <a:extLst>
                <a:ext uri="{FF2B5EF4-FFF2-40B4-BE49-F238E27FC236}">
                  <a16:creationId xmlns:a16="http://schemas.microsoft.com/office/drawing/2014/main" id="{350F8673-BECB-CA43-AC4E-AD52D8C6143F}"/>
                </a:ext>
              </a:extLst>
            </p:cNvPr>
            <p:cNvSpPr/>
            <p:nvPr/>
          </p:nvSpPr>
          <p:spPr>
            <a:xfrm>
              <a:off x="3215010" y="5742440"/>
              <a:ext cx="10002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Hack Machine Language</a:t>
            </a:r>
            <a:endParaRPr/>
          </a:p>
        </p:txBody>
      </p:sp>
      <p:sp>
        <p:nvSpPr>
          <p:cNvPr id="411" name="Google Shape;411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44332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Two types of instructions (16-bit)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A-instructions </a:t>
            </a:r>
            <a:r>
              <a:rPr lang="en-US" i="1" dirty="0"/>
              <a:t>load data</a:t>
            </a:r>
            <a:endParaRPr i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C-instructions perform </a:t>
            </a:r>
            <a:r>
              <a:rPr lang="en-US" i="1" dirty="0"/>
              <a:t>computations</a:t>
            </a:r>
            <a:endParaRPr i="1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Program: sequence of instructions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2" name="Google Shape;412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413" name="Google Shape;413;p63"/>
          <p:cNvSpPr txBox="1"/>
          <p:nvPr/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1" i="0" u="none" strike="noStrike" cap="non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4" name="Google Shape;414;p63"/>
          <p:cNvGrpSpPr/>
          <p:nvPr/>
        </p:nvGrpSpPr>
        <p:grpSpPr>
          <a:xfrm>
            <a:off x="2215314" y="1367765"/>
            <a:ext cx="6751675" cy="5077200"/>
            <a:chOff x="2170710" y="1367765"/>
            <a:chExt cx="6751675" cy="5077200"/>
          </a:xfrm>
        </p:grpSpPr>
        <p:sp>
          <p:nvSpPr>
            <p:cNvPr id="415" name="Google Shape;415;p63"/>
            <p:cNvSpPr/>
            <p:nvPr/>
          </p:nvSpPr>
          <p:spPr>
            <a:xfrm>
              <a:off x="3744985" y="1367765"/>
              <a:ext cx="5177400" cy="507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COMPUTER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63"/>
            <p:cNvSpPr/>
            <p:nvPr/>
          </p:nvSpPr>
          <p:spPr>
            <a:xfrm>
              <a:off x="3949310" y="2031290"/>
              <a:ext cx="2256900" cy="4274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63"/>
            <p:cNvSpPr/>
            <p:nvPr/>
          </p:nvSpPr>
          <p:spPr>
            <a:xfrm>
              <a:off x="2170710" y="5658293"/>
              <a:ext cx="1044300" cy="647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KEYBOARD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6639710" y="2031290"/>
              <a:ext cx="2091300" cy="4274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CPU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63"/>
            <p:cNvSpPr/>
            <p:nvPr/>
          </p:nvSpPr>
          <p:spPr>
            <a:xfrm>
              <a:off x="6816660" y="3985782"/>
              <a:ext cx="1788600" cy="114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63"/>
            <p:cNvSpPr/>
            <p:nvPr/>
          </p:nvSpPr>
          <p:spPr>
            <a:xfrm>
              <a:off x="6816660" y="5232665"/>
              <a:ext cx="1788600" cy="9465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63"/>
            <p:cNvSpPr/>
            <p:nvPr/>
          </p:nvSpPr>
          <p:spPr>
            <a:xfrm>
              <a:off x="2170710" y="4879318"/>
              <a:ext cx="1044300" cy="6471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SCREEN</a:t>
              </a:r>
              <a:endParaRPr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63"/>
            <p:cNvSpPr/>
            <p:nvPr/>
          </p:nvSpPr>
          <p:spPr>
            <a:xfrm>
              <a:off x="6041160" y="4836490"/>
              <a:ext cx="7383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23" name="Google Shape;423;p6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048137" y="2515468"/>
              <a:ext cx="1274441" cy="1407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4" name="Google Shape;424;p63"/>
            <p:cNvSpPr/>
            <p:nvPr/>
          </p:nvSpPr>
          <p:spPr>
            <a:xfrm>
              <a:off x="4084860" y="268876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22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ROM</a:t>
              </a:r>
              <a:endParaRPr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(16-bit Instructions, Read-Only)</a:t>
              </a:r>
              <a:endParaRPr sz="14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 dirty="0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63"/>
            <p:cNvSpPr/>
            <p:nvPr/>
          </p:nvSpPr>
          <p:spPr>
            <a:xfrm>
              <a:off x="4084860" y="4226665"/>
              <a:ext cx="1956300" cy="19524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2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RAM</a:t>
              </a:r>
              <a:endPara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(16-bit Data, Read/Write)</a:t>
              </a: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63"/>
            <p:cNvSpPr/>
            <p:nvPr/>
          </p:nvSpPr>
          <p:spPr>
            <a:xfrm>
              <a:off x="7341810" y="5630940"/>
              <a:ext cx="738300" cy="4122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63"/>
            <p:cNvSpPr/>
            <p:nvPr/>
          </p:nvSpPr>
          <p:spPr>
            <a:xfrm>
              <a:off x="6969885" y="4392765"/>
              <a:ext cx="694200" cy="570000"/>
            </a:xfrm>
            <a:prstGeom prst="rect">
              <a:avLst/>
            </a:prstGeom>
            <a:solidFill>
              <a:srgbClr val="F3F3F3"/>
            </a:solidFill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A/M</a:t>
              </a:r>
              <a:endPara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63"/>
            <p:cNvSpPr/>
            <p:nvPr/>
          </p:nvSpPr>
          <p:spPr>
            <a:xfrm>
              <a:off x="7752285" y="4392765"/>
              <a:ext cx="694200" cy="570000"/>
            </a:xfrm>
            <a:prstGeom prst="rect">
              <a:avLst/>
            </a:prstGeom>
            <a:solidFill>
              <a:srgbClr val="F3F3F3"/>
            </a:solidFill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63"/>
            <p:cNvSpPr/>
            <p:nvPr/>
          </p:nvSpPr>
          <p:spPr>
            <a:xfrm rot="10800000">
              <a:off x="3084510" y="4963465"/>
              <a:ext cx="10002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63"/>
            <p:cNvSpPr/>
            <p:nvPr/>
          </p:nvSpPr>
          <p:spPr>
            <a:xfrm>
              <a:off x="6041160" y="3112365"/>
              <a:ext cx="7383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63"/>
            <p:cNvSpPr/>
            <p:nvPr/>
          </p:nvSpPr>
          <p:spPr>
            <a:xfrm rot="10800000">
              <a:off x="5872435" y="5232665"/>
              <a:ext cx="7770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63"/>
            <p:cNvSpPr/>
            <p:nvPr/>
          </p:nvSpPr>
          <p:spPr>
            <a:xfrm>
              <a:off x="3215010" y="5742440"/>
              <a:ext cx="1000200" cy="478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Control Flow</a:t>
            </a:r>
            <a:endParaRPr/>
          </a:p>
        </p:txBody>
      </p:sp>
      <p:sp>
        <p:nvSpPr>
          <p:cNvPr id="438" name="Google Shape;438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Startup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Hack instructions loaded into ROM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Reset signal initializes computer state (</a:t>
            </a:r>
            <a:r>
              <a:rPr lang="en-US" dirty="0">
                <a:solidFill>
                  <a:srgbClr val="FFAB00"/>
                </a:solidFill>
              </a:rPr>
              <a:t>instruction 0</a:t>
            </a:r>
            <a:r>
              <a:rPr lang="en-US" dirty="0"/>
              <a:t>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Execution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Usually, </a:t>
            </a:r>
            <a:r>
              <a:rPr lang="en-US" dirty="0">
                <a:solidFill>
                  <a:srgbClr val="00B0F0"/>
                </a:solidFill>
              </a:rPr>
              <a:t>advance to next</a:t>
            </a:r>
            <a:r>
              <a:rPr lang="en-US" dirty="0"/>
              <a:t> instruction each cycle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 jump instruction, </a:t>
            </a:r>
            <a:r>
              <a:rPr lang="en-US" dirty="0">
                <a:solidFill>
                  <a:srgbClr val="00CC99"/>
                </a:solidFill>
              </a:rPr>
              <a:t>write a different address</a:t>
            </a:r>
            <a:r>
              <a:rPr lang="en-US" dirty="0"/>
              <a:t> into the PC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39" name="Google Shape;439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440" name="Google Shape;440;p64"/>
          <p:cNvSpPr/>
          <p:nvPr/>
        </p:nvSpPr>
        <p:spPr>
          <a:xfrm rot="5400000">
            <a:off x="5212645" y="5552065"/>
            <a:ext cx="988800" cy="359400"/>
          </a:xfrm>
          <a:prstGeom prst="uturnArrow">
            <a:avLst>
              <a:gd name="adj1" fmla="val 33034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64"/>
          <p:cNvSpPr/>
          <p:nvPr/>
        </p:nvSpPr>
        <p:spPr>
          <a:xfrm>
            <a:off x="3511695" y="4455240"/>
            <a:ext cx="1956300" cy="2203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0101110101101110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0001011000111010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0010111011011001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0110111110101001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0001110010110110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 (Instructions)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64"/>
          <p:cNvSpPr/>
          <p:nvPr/>
        </p:nvSpPr>
        <p:spPr>
          <a:xfrm>
            <a:off x="2996970" y="4455240"/>
            <a:ext cx="514800" cy="20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43" name="Google Shape;443;p64"/>
          <p:cNvSpPr/>
          <p:nvPr/>
        </p:nvSpPr>
        <p:spPr>
          <a:xfrm rot="5400000">
            <a:off x="5527345" y="5021115"/>
            <a:ext cx="359400" cy="359400"/>
          </a:xfrm>
          <a:prstGeom prst="uturnArrow">
            <a:avLst>
              <a:gd name="adj1" fmla="val 33034"/>
              <a:gd name="adj2" fmla="val 25000"/>
              <a:gd name="adj3" fmla="val 25000"/>
              <a:gd name="adj4" fmla="val 43750"/>
              <a:gd name="adj5" fmla="val 74604"/>
            </a:avLst>
          </a:prstGeom>
          <a:solidFill>
            <a:srgbClr val="00B0F0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64"/>
          <p:cNvSpPr/>
          <p:nvPr/>
        </p:nvSpPr>
        <p:spPr>
          <a:xfrm rot="5400000">
            <a:off x="5527345" y="4804890"/>
            <a:ext cx="359400" cy="359400"/>
          </a:xfrm>
          <a:prstGeom prst="uturnArrow">
            <a:avLst>
              <a:gd name="adj1" fmla="val 33034"/>
              <a:gd name="adj2" fmla="val 25000"/>
              <a:gd name="adj3" fmla="val 25000"/>
              <a:gd name="adj4" fmla="val 43750"/>
              <a:gd name="adj5" fmla="val 74604"/>
            </a:avLst>
          </a:prstGeom>
          <a:solidFill>
            <a:srgbClr val="00B0F0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64"/>
          <p:cNvSpPr/>
          <p:nvPr/>
        </p:nvSpPr>
        <p:spPr>
          <a:xfrm rot="5400000">
            <a:off x="5527345" y="4588640"/>
            <a:ext cx="359400" cy="359400"/>
          </a:xfrm>
          <a:prstGeom prst="uturnArrow">
            <a:avLst>
              <a:gd name="adj1" fmla="val 33034"/>
              <a:gd name="adj2" fmla="val 25000"/>
              <a:gd name="adj3" fmla="val 25000"/>
              <a:gd name="adj4" fmla="val 43750"/>
              <a:gd name="adj5" fmla="val 74604"/>
            </a:avLst>
          </a:prstGeom>
          <a:solidFill>
            <a:srgbClr val="00B0F0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64"/>
          <p:cNvSpPr/>
          <p:nvPr/>
        </p:nvSpPr>
        <p:spPr>
          <a:xfrm>
            <a:off x="5794170" y="4550071"/>
            <a:ext cx="596700" cy="198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AB00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Registers</a:t>
            </a:r>
            <a:endParaRPr/>
          </a:p>
        </p:txBody>
      </p:sp>
      <p:sp>
        <p:nvSpPr>
          <p:cNvPr id="479" name="Google Shape;479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</a:t>
            </a:r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/>
              <a:t>ata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data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/>
              <a:t>ddressing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>
                <a:solidFill>
                  <a:srgbClr val="714EA3"/>
                </a:solidFill>
              </a:rPr>
              <a:t> “Register”</a:t>
            </a:r>
            <a:r>
              <a:rPr lang="en-US" dirty="0"/>
              <a:t>: The 16-bit word in </a:t>
            </a:r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/>
              <a:t>emory currently being referenced by the address in A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0" name="Google Shape;480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481" name="Google Shape;481;p65"/>
          <p:cNvSpPr/>
          <p:nvPr/>
        </p:nvSpPr>
        <p:spPr>
          <a:xfrm>
            <a:off x="5253425" y="4926767"/>
            <a:ext cx="1788600" cy="114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65"/>
          <p:cNvSpPr/>
          <p:nvPr/>
        </p:nvSpPr>
        <p:spPr>
          <a:xfrm>
            <a:off x="54066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108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5"/>
          <p:cNvSpPr/>
          <p:nvPr/>
        </p:nvSpPr>
        <p:spPr>
          <a:xfrm>
            <a:off x="61890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65"/>
          <p:cNvSpPr/>
          <p:nvPr/>
        </p:nvSpPr>
        <p:spPr>
          <a:xfrm>
            <a:off x="2346960" y="4524175"/>
            <a:ext cx="1923165" cy="1727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65"/>
          <p:cNvSpPr/>
          <p:nvPr/>
        </p:nvSpPr>
        <p:spPr>
          <a:xfrm>
            <a:off x="4270125" y="4524175"/>
            <a:ext cx="514800" cy="17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106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107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108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109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86" name="Google Shape;486;p65"/>
          <p:cNvCxnSpPr>
            <a:stCxn id="482" idx="1"/>
            <a:endCxn id="485" idx="3"/>
          </p:cNvCxnSpPr>
          <p:nvPr/>
        </p:nvCxnSpPr>
        <p:spPr>
          <a:xfrm rot="10800000">
            <a:off x="4785050" y="5387750"/>
            <a:ext cx="621600" cy="231000"/>
          </a:xfrm>
          <a:prstGeom prst="curvedConnector3">
            <a:avLst>
              <a:gd name="adj1" fmla="val 5001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87" name="Google Shape;487;p65"/>
          <p:cNvSpPr/>
          <p:nvPr/>
        </p:nvSpPr>
        <p:spPr>
          <a:xfrm>
            <a:off x="1903136" y="5102750"/>
            <a:ext cx="443700" cy="5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b="1" dirty="0">
                <a:solidFill>
                  <a:srgbClr val="492982"/>
                </a:solidFill>
              </a:rPr>
              <a:t>Hack Assembly Memory Representation</a:t>
            </a:r>
            <a:endParaRPr b="1" dirty="0">
              <a:solidFill>
                <a:srgbClr val="492982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r>
              <a:rPr lang="en-US" b="1" dirty="0">
                <a:solidFill>
                  <a:srgbClr val="492982"/>
                </a:solidFill>
              </a:rPr>
              <a:t>I/O, Memory Mapping, External vs. Internal Memory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Hack Assembly Language Review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Registers, A-Instructions, Symbols, &amp; C-Instructions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000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5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Specification Annotation, Machine Language, &amp; Building Computer Memory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493" name="Google Shape;493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can either be: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A decimal </a:t>
            </a:r>
            <a:r>
              <a:rPr lang="en-US" dirty="0"/>
              <a:t>constant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symbol referring to a constant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in the A register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4" name="Google Shape;494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495" name="Google Shape;495;p66"/>
          <p:cNvSpPr/>
          <p:nvPr/>
        </p:nvSpPr>
        <p:spPr>
          <a:xfrm>
            <a:off x="1960360" y="1362075"/>
            <a:ext cx="1505700" cy="52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@value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501" name="Google Shape;501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Symbolic Syntax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Loads a value into the A register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502" name="Google Shape;502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503" name="Google Shape;503;p67"/>
          <p:cNvSpPr txBox="1"/>
          <p:nvPr/>
        </p:nvSpPr>
        <p:spPr>
          <a:xfrm>
            <a:off x="4537149" y="1358934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Syntax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67"/>
          <p:cNvSpPr/>
          <p:nvPr/>
        </p:nvSpPr>
        <p:spPr>
          <a:xfrm>
            <a:off x="4996238" y="2109850"/>
            <a:ext cx="3362902" cy="542084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6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000000000010101</a:t>
            </a:r>
            <a:endParaRPr sz="1200" b="1" i="0" u="none" strike="noStrike" cap="none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5" name="Google Shape;505;p67"/>
          <p:cNvSpPr/>
          <p:nvPr/>
        </p:nvSpPr>
        <p:spPr>
          <a:xfrm rot="5400000">
            <a:off x="5103626" y="2643101"/>
            <a:ext cx="150300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6" name="Google Shape;506;p67"/>
          <p:cNvSpPr/>
          <p:nvPr/>
        </p:nvSpPr>
        <p:spPr>
          <a:xfrm rot="5400000">
            <a:off x="6679434" y="1393782"/>
            <a:ext cx="150301" cy="2749729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7" name="Google Shape;507;p67"/>
          <p:cNvSpPr/>
          <p:nvPr/>
        </p:nvSpPr>
        <p:spPr>
          <a:xfrm>
            <a:off x="4687850" y="3193176"/>
            <a:ext cx="1627304" cy="612000"/>
          </a:xfrm>
          <a:prstGeom prst="wedgeRectCallout">
            <a:avLst>
              <a:gd name="adj1" fmla="val -19879"/>
              <a:gd name="adj2" fmla="val -102442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Family: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A-Instruction</a:t>
            </a:r>
            <a:endParaRPr sz="1400" b="0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8" name="Google Shape;508;p67"/>
          <p:cNvSpPr/>
          <p:nvPr/>
        </p:nvSpPr>
        <p:spPr>
          <a:xfrm>
            <a:off x="6677689" y="3191168"/>
            <a:ext cx="1681451" cy="762000"/>
          </a:xfrm>
          <a:prstGeom prst="wedgeRectCallout">
            <a:avLst>
              <a:gd name="adj1" fmla="val -47661"/>
              <a:gd name="adj2" fmla="val -94395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Value: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Binary encoding of 21</a:t>
            </a:r>
            <a:endParaRPr sz="1400" b="0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67"/>
          <p:cNvSpPr/>
          <p:nvPr/>
        </p:nvSpPr>
        <p:spPr>
          <a:xfrm>
            <a:off x="840700" y="2109850"/>
            <a:ext cx="1505700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endParaRPr sz="2000" b="1" i="0" u="none" strike="noStrike" cap="none">
              <a:solidFill>
                <a:srgbClr val="FF99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0" name="Google Shape;510;p67"/>
          <p:cNvSpPr/>
          <p:nvPr/>
        </p:nvSpPr>
        <p:spPr>
          <a:xfrm>
            <a:off x="320555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7"/>
          <p:cNvSpPr/>
          <p:nvPr/>
        </p:nvSpPr>
        <p:spPr>
          <a:xfrm>
            <a:off x="320555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2" name="Google Shape;512;p67"/>
          <p:cNvSpPr/>
          <p:nvPr/>
        </p:nvSpPr>
        <p:spPr>
          <a:xfrm>
            <a:off x="436820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67"/>
          <p:cNvSpPr/>
          <p:nvPr/>
        </p:nvSpPr>
        <p:spPr>
          <a:xfrm>
            <a:off x="436820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Google Shape;514;p67"/>
          <p:cNvSpPr/>
          <p:nvPr/>
        </p:nvSpPr>
        <p:spPr>
          <a:xfrm>
            <a:off x="320555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67"/>
          <p:cNvSpPr/>
          <p:nvPr/>
        </p:nvSpPr>
        <p:spPr>
          <a:xfrm>
            <a:off x="320555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6" name="Google Shape;516;p67"/>
          <p:cNvSpPr/>
          <p:nvPr/>
        </p:nvSpPr>
        <p:spPr>
          <a:xfrm>
            <a:off x="436820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7"/>
          <p:cNvSpPr/>
          <p:nvPr/>
        </p:nvSpPr>
        <p:spPr>
          <a:xfrm>
            <a:off x="436820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8" name="Google Shape;518;p67"/>
          <p:cNvSpPr/>
          <p:nvPr/>
        </p:nvSpPr>
        <p:spPr>
          <a:xfrm>
            <a:off x="1289000" y="4697290"/>
            <a:ext cx="1314300" cy="1583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19" name="Google Shape;519;p67"/>
          <p:cNvCxnSpPr>
            <a:stCxn id="511" idx="1"/>
          </p:cNvCxnSpPr>
          <p:nvPr/>
        </p:nvCxnSpPr>
        <p:spPr>
          <a:xfrm flipH="1">
            <a:off x="1874750" y="4900128"/>
            <a:ext cx="1330800" cy="454800"/>
          </a:xfrm>
          <a:prstGeom prst="bentConnector3">
            <a:avLst>
              <a:gd name="adj1" fmla="val 24816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20" name="Google Shape;520;p67"/>
          <p:cNvCxnSpPr>
            <a:stCxn id="515" idx="1"/>
          </p:cNvCxnSpPr>
          <p:nvPr/>
        </p:nvCxnSpPr>
        <p:spPr>
          <a:xfrm rot="10800000">
            <a:off x="1884350" y="5636640"/>
            <a:ext cx="1321200" cy="627300"/>
          </a:xfrm>
          <a:prstGeom prst="bentConnector3">
            <a:avLst>
              <a:gd name="adj1" fmla="val 2573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0"/>
      <p:bldP spid="504" grpId="0" animBg="1"/>
      <p:bldP spid="505" grpId="0" animBg="1"/>
      <p:bldP spid="506" grpId="0" animBg="1"/>
      <p:bldP spid="507" grpId="0" animBg="1"/>
      <p:bldP spid="508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Symbols</a:t>
            </a:r>
            <a:endParaRPr/>
          </a:p>
        </p:txBody>
      </p:sp>
      <p:sp>
        <p:nvSpPr>
          <p:cNvPr id="526" name="Google Shape;526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Symbols are simply an </a:t>
            </a:r>
            <a:r>
              <a:rPr lang="en-US" u="sng" dirty="0"/>
              <a:t>alias</a:t>
            </a:r>
            <a:r>
              <a:rPr lang="en-US" dirty="0"/>
              <a:t> for some address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Only in the symbolic code—don’t turn into a binary instruction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Assembler converts use of that symbol to its value instead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27" name="Google Shape;527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528" name="Google Shape;528;p68"/>
          <p:cNvSpPr/>
          <p:nvPr/>
        </p:nvSpPr>
        <p:spPr>
          <a:xfrm>
            <a:off x="1308400" y="4012950"/>
            <a:ext cx="1314300" cy="228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LOOP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9" name="Google Shape;529;p68"/>
          <p:cNvSpPr txBox="1"/>
          <p:nvPr/>
        </p:nvSpPr>
        <p:spPr>
          <a:xfrm>
            <a:off x="815925" y="4013000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0" name="Google Shape;530;p68"/>
          <p:cNvSpPr/>
          <p:nvPr/>
        </p:nvSpPr>
        <p:spPr>
          <a:xfrm>
            <a:off x="5560049" y="4012925"/>
            <a:ext cx="2225825" cy="2284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0000000000000011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1110101010010000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0000000000010101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1110111111010000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8"/>
          <p:cNvSpPr txBox="1"/>
          <p:nvPr/>
        </p:nvSpPr>
        <p:spPr>
          <a:xfrm>
            <a:off x="5067450" y="4012975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8"/>
          <p:cNvSpPr txBox="1"/>
          <p:nvPr/>
        </p:nvSpPr>
        <p:spPr>
          <a:xfrm>
            <a:off x="3304613" y="4695650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68"/>
          <p:cNvSpPr/>
          <p:nvPr/>
        </p:nvSpPr>
        <p:spPr>
          <a:xfrm>
            <a:off x="3182013" y="4992750"/>
            <a:ext cx="1423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68"/>
          <p:cNvSpPr/>
          <p:nvPr/>
        </p:nvSpPr>
        <p:spPr>
          <a:xfrm>
            <a:off x="3156725" y="3564975"/>
            <a:ext cx="1869300" cy="9810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4CCCC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LOOP = 02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" grpId="0" animBg="1"/>
      <p:bldP spid="529" grpId="0"/>
      <p:bldP spid="530" grpId="0" animBg="1"/>
      <p:bldP spid="531" grpId="0"/>
      <p:bldP spid="532" grpId="0"/>
      <p:bldP spid="533" grpId="0" animBg="1"/>
      <p:bldP spid="5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Built-In Symbols</a:t>
            </a:r>
            <a:endParaRPr/>
          </a:p>
        </p:txBody>
      </p:sp>
      <p:sp>
        <p:nvSpPr>
          <p:cNvPr id="540" name="Google Shape;54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Using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( )</a:t>
            </a: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defines a symbol in ROM / Instructions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Assembler knows a few built-in symbols in RAM / Data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R0, R1, ..., R15</a:t>
            </a:r>
            <a:r>
              <a:rPr lang="en-US" dirty="0"/>
              <a:t>: Correspond to addresses at the very beginning of RAM (0, 1, …, 15)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“Virtual registers,” Useful to store variables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SCREEN, KBD</a:t>
            </a:r>
            <a:r>
              <a:rPr lang="en-US" dirty="0"/>
              <a:t>: Base of I/O Memory Maps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1" name="Google Shape;54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542" name="Google Shape;542;p69"/>
          <p:cNvSpPr/>
          <p:nvPr/>
        </p:nvSpPr>
        <p:spPr>
          <a:xfrm>
            <a:off x="3231265" y="4437063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69"/>
          <p:cNvSpPr/>
          <p:nvPr/>
        </p:nvSpPr>
        <p:spPr>
          <a:xfrm>
            <a:off x="3231265" y="4709163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4" name="Google Shape;544;p69"/>
          <p:cNvSpPr/>
          <p:nvPr/>
        </p:nvSpPr>
        <p:spPr>
          <a:xfrm>
            <a:off x="4393915" y="4437063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69"/>
          <p:cNvSpPr/>
          <p:nvPr/>
        </p:nvSpPr>
        <p:spPr>
          <a:xfrm>
            <a:off x="4393915" y="4709163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6" name="Google Shape;546;p69"/>
          <p:cNvSpPr/>
          <p:nvPr/>
        </p:nvSpPr>
        <p:spPr>
          <a:xfrm>
            <a:off x="3231265" y="5800875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69"/>
          <p:cNvSpPr/>
          <p:nvPr/>
        </p:nvSpPr>
        <p:spPr>
          <a:xfrm>
            <a:off x="3231265" y="6072975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8" name="Google Shape;548;p69"/>
          <p:cNvSpPr/>
          <p:nvPr/>
        </p:nvSpPr>
        <p:spPr>
          <a:xfrm>
            <a:off x="4393915" y="5800875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69"/>
          <p:cNvSpPr/>
          <p:nvPr/>
        </p:nvSpPr>
        <p:spPr>
          <a:xfrm>
            <a:off x="4393915" y="6072975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0" name="Google Shape;550;p69"/>
          <p:cNvSpPr/>
          <p:nvPr/>
        </p:nvSpPr>
        <p:spPr>
          <a:xfrm>
            <a:off x="1314715" y="4767475"/>
            <a:ext cx="1314300" cy="1583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51" name="Google Shape;551;p69"/>
          <p:cNvCxnSpPr>
            <a:stCxn id="543" idx="1"/>
          </p:cNvCxnSpPr>
          <p:nvPr/>
        </p:nvCxnSpPr>
        <p:spPr>
          <a:xfrm flipH="1">
            <a:off x="1900465" y="4970313"/>
            <a:ext cx="1330800" cy="454800"/>
          </a:xfrm>
          <a:prstGeom prst="bentConnector3">
            <a:avLst>
              <a:gd name="adj1" fmla="val 26276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52" name="Google Shape;552;p69"/>
          <p:cNvCxnSpPr>
            <a:stCxn id="547" idx="1"/>
          </p:cNvCxnSpPr>
          <p:nvPr/>
        </p:nvCxnSpPr>
        <p:spPr>
          <a:xfrm rot="10800000">
            <a:off x="1910065" y="5706825"/>
            <a:ext cx="1321200" cy="627300"/>
          </a:xfrm>
          <a:prstGeom prst="bentConnector3">
            <a:avLst>
              <a:gd name="adj1" fmla="val 2573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58" name="Google Shape;558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75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 				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jump</a:t>
            </a:r>
            <a:r>
              <a:rPr lang="en-US" dirty="0"/>
              <a:t>  optional)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is a combination of destination registers: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is a computation: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an unconditional or conditional jump: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4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Computes value of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results in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(if specified)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specified and condition is true (by testing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result), jump to instruction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ROM[A]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9" name="Google Shape;559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560" name="Google Shape;560;p70"/>
          <p:cNvSpPr/>
          <p:nvPr/>
        </p:nvSpPr>
        <p:spPr>
          <a:xfrm>
            <a:off x="1902370" y="1501858"/>
            <a:ext cx="3066600" cy="406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comp ; jump</a:t>
            </a: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70"/>
          <p:cNvSpPr/>
          <p:nvPr/>
        </p:nvSpPr>
        <p:spPr>
          <a:xfrm>
            <a:off x="1135379" y="2323494"/>
            <a:ext cx="3276601" cy="310033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M, D, MD, A, AM, AD, AMD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70"/>
          <p:cNvSpPr/>
          <p:nvPr/>
        </p:nvSpPr>
        <p:spPr>
          <a:xfrm>
            <a:off x="1135379" y="3131530"/>
            <a:ext cx="7680900" cy="570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0, 1, -1, D, A, !D, !A, -D, -A, D+1, A+1, D-1, A-1, D+A, D-A, A-D, D&amp;A, D|A, M, !M, -M, M+1, M-1, D+M, D-M, M-D, D&amp;M, D|M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70"/>
          <p:cNvSpPr/>
          <p:nvPr/>
        </p:nvSpPr>
        <p:spPr>
          <a:xfrm>
            <a:off x="1135379" y="4269772"/>
            <a:ext cx="4358700" cy="30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JGT, JEQ, JGE, JLT, JNE, JLE, JMP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  <p:bldP spid="562" grpId="0" animBg="1"/>
      <p:bldP spid="5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Hack: C-Instructions Example</a:t>
            </a:r>
            <a:endParaRPr dirty="0"/>
          </a:p>
        </p:txBody>
      </p:sp>
      <p:sp>
        <p:nvSpPr>
          <p:cNvPr id="629" name="Google Shape;629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630" name="Google Shape;630;p75"/>
          <p:cNvSpPr/>
          <p:nvPr/>
        </p:nvSpPr>
        <p:spPr>
          <a:xfrm>
            <a:off x="1367275" y="2231700"/>
            <a:ext cx="2110200" cy="31668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(EXAMPLE)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D=A+1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1" name="Google Shape;631;p75"/>
          <p:cNvSpPr txBox="1"/>
          <p:nvPr/>
        </p:nvSpPr>
        <p:spPr>
          <a:xfrm>
            <a:off x="874675" y="2231700"/>
            <a:ext cx="492600" cy="31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2" name="Google Shape;632;p75"/>
          <p:cNvSpPr/>
          <p:nvPr/>
        </p:nvSpPr>
        <p:spPr>
          <a:xfrm>
            <a:off x="399410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75"/>
          <p:cNvSpPr/>
          <p:nvPr/>
        </p:nvSpPr>
        <p:spPr>
          <a:xfrm>
            <a:off x="399410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55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4" name="Google Shape;634;p75"/>
          <p:cNvSpPr/>
          <p:nvPr/>
        </p:nvSpPr>
        <p:spPr>
          <a:xfrm>
            <a:off x="515675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75"/>
          <p:cNvSpPr/>
          <p:nvPr/>
        </p:nvSpPr>
        <p:spPr>
          <a:xfrm>
            <a:off x="515675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36" name="Google Shape;636;p75"/>
          <p:cNvCxnSpPr>
            <a:stCxn id="633" idx="1"/>
          </p:cNvCxnSpPr>
          <p:nvPr/>
        </p:nvCxnSpPr>
        <p:spPr>
          <a:xfrm flipH="1">
            <a:off x="1874900" y="2230272"/>
            <a:ext cx="2119200" cy="1441200"/>
          </a:xfrm>
          <a:prstGeom prst="bentConnector3">
            <a:avLst>
              <a:gd name="adj1" fmla="val 11429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7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Hack: C-Instructions Example</a:t>
            </a:r>
            <a:endParaRPr dirty="0"/>
          </a:p>
        </p:txBody>
      </p:sp>
      <p:sp>
        <p:nvSpPr>
          <p:cNvPr id="642" name="Google Shape;642;p7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643" name="Google Shape;643;p76"/>
          <p:cNvSpPr/>
          <p:nvPr/>
        </p:nvSpPr>
        <p:spPr>
          <a:xfrm>
            <a:off x="1367275" y="2231700"/>
            <a:ext cx="2110200" cy="31668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(EXAMPLE)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D=A+1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4" name="Google Shape;644;p76"/>
          <p:cNvSpPr txBox="1"/>
          <p:nvPr/>
        </p:nvSpPr>
        <p:spPr>
          <a:xfrm>
            <a:off x="874675" y="2231700"/>
            <a:ext cx="492600" cy="31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5" name="Google Shape;645;p76"/>
          <p:cNvSpPr/>
          <p:nvPr/>
        </p:nvSpPr>
        <p:spPr>
          <a:xfrm>
            <a:off x="6319400" y="2740400"/>
            <a:ext cx="15708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76"/>
          <p:cNvSpPr/>
          <p:nvPr/>
        </p:nvSpPr>
        <p:spPr>
          <a:xfrm>
            <a:off x="6319400" y="30125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7" name="Google Shape;647;p76"/>
          <p:cNvSpPr/>
          <p:nvPr/>
        </p:nvSpPr>
        <p:spPr>
          <a:xfrm>
            <a:off x="6319400" y="34164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8" name="Google Shape;648;p76"/>
          <p:cNvSpPr/>
          <p:nvPr/>
        </p:nvSpPr>
        <p:spPr>
          <a:xfrm>
            <a:off x="6319400" y="38376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9" name="Google Shape;649;p76"/>
          <p:cNvSpPr/>
          <p:nvPr/>
        </p:nvSpPr>
        <p:spPr>
          <a:xfrm>
            <a:off x="6812000" y="30125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0" name="Google Shape;650;p76"/>
          <p:cNvSpPr/>
          <p:nvPr/>
        </p:nvSpPr>
        <p:spPr>
          <a:xfrm>
            <a:off x="6812000" y="34164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1" name="Google Shape;651;p76"/>
          <p:cNvSpPr/>
          <p:nvPr/>
        </p:nvSpPr>
        <p:spPr>
          <a:xfrm>
            <a:off x="6812000" y="38376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2" name="Google Shape;652;p76"/>
          <p:cNvSpPr/>
          <p:nvPr/>
        </p:nvSpPr>
        <p:spPr>
          <a:xfrm>
            <a:off x="6319400" y="4241500"/>
            <a:ext cx="15708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3" name="Google Shape;653;p76"/>
          <p:cNvSpPr/>
          <p:nvPr/>
        </p:nvSpPr>
        <p:spPr>
          <a:xfrm>
            <a:off x="399410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76"/>
          <p:cNvSpPr/>
          <p:nvPr/>
        </p:nvSpPr>
        <p:spPr>
          <a:xfrm>
            <a:off x="399410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55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55" name="Google Shape;655;p76"/>
          <p:cNvSpPr/>
          <p:nvPr/>
        </p:nvSpPr>
        <p:spPr>
          <a:xfrm>
            <a:off x="515675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76"/>
          <p:cNvSpPr/>
          <p:nvPr/>
        </p:nvSpPr>
        <p:spPr>
          <a:xfrm>
            <a:off x="515675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57" name="Google Shape;657;p76"/>
          <p:cNvCxnSpPr>
            <a:stCxn id="654" idx="1"/>
          </p:cNvCxnSpPr>
          <p:nvPr/>
        </p:nvCxnSpPr>
        <p:spPr>
          <a:xfrm flipH="1">
            <a:off x="1874900" y="2230272"/>
            <a:ext cx="2119200" cy="1441200"/>
          </a:xfrm>
          <a:prstGeom prst="bentConnector3">
            <a:avLst>
              <a:gd name="adj1" fmla="val 11429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658" name="Google Shape;658;p76"/>
          <p:cNvSpPr/>
          <p:nvPr/>
        </p:nvSpPr>
        <p:spPr>
          <a:xfrm>
            <a:off x="3994100" y="3436254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p76"/>
          <p:cNvSpPr/>
          <p:nvPr/>
        </p:nvSpPr>
        <p:spPr>
          <a:xfrm>
            <a:off x="3994100" y="3708354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60" name="Google Shape;660;p76"/>
          <p:cNvSpPr/>
          <p:nvPr/>
        </p:nvSpPr>
        <p:spPr>
          <a:xfrm>
            <a:off x="5156750" y="3436254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1" name="Google Shape;661;p76"/>
          <p:cNvSpPr/>
          <p:nvPr/>
        </p:nvSpPr>
        <p:spPr>
          <a:xfrm>
            <a:off x="5156750" y="3708354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62" name="Google Shape;662;p76"/>
          <p:cNvCxnSpPr>
            <a:stCxn id="659" idx="1"/>
          </p:cNvCxnSpPr>
          <p:nvPr/>
        </p:nvCxnSpPr>
        <p:spPr>
          <a:xfrm flipH="1">
            <a:off x="1865000" y="3969504"/>
            <a:ext cx="2129100" cy="428100"/>
          </a:xfrm>
          <a:prstGeom prst="bentConnector3">
            <a:avLst>
              <a:gd name="adj1" fmla="val 12854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7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Hack: C-Instructions Example</a:t>
            </a:r>
            <a:endParaRPr dirty="0"/>
          </a:p>
        </p:txBody>
      </p:sp>
      <p:sp>
        <p:nvSpPr>
          <p:cNvPr id="668" name="Google Shape;668;p7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669" name="Google Shape;669;p77"/>
          <p:cNvSpPr/>
          <p:nvPr/>
        </p:nvSpPr>
        <p:spPr>
          <a:xfrm>
            <a:off x="1367275" y="2231700"/>
            <a:ext cx="2110200" cy="31668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(EXAMPLE)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D=A+1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@EXAMPLE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D;JGT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0" name="Google Shape;670;p77"/>
          <p:cNvSpPr txBox="1"/>
          <p:nvPr/>
        </p:nvSpPr>
        <p:spPr>
          <a:xfrm>
            <a:off x="874675" y="2231700"/>
            <a:ext cx="492600" cy="31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1" name="Google Shape;671;p77"/>
          <p:cNvSpPr/>
          <p:nvPr/>
        </p:nvSpPr>
        <p:spPr>
          <a:xfrm>
            <a:off x="6319400" y="2740400"/>
            <a:ext cx="15708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77"/>
          <p:cNvSpPr/>
          <p:nvPr/>
        </p:nvSpPr>
        <p:spPr>
          <a:xfrm>
            <a:off x="6319400" y="30125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3" name="Google Shape;673;p77"/>
          <p:cNvSpPr/>
          <p:nvPr/>
        </p:nvSpPr>
        <p:spPr>
          <a:xfrm>
            <a:off x="6319400" y="34164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4" name="Google Shape;674;p77"/>
          <p:cNvSpPr/>
          <p:nvPr/>
        </p:nvSpPr>
        <p:spPr>
          <a:xfrm>
            <a:off x="6319400" y="3837600"/>
            <a:ext cx="4926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5" name="Google Shape;675;p77"/>
          <p:cNvSpPr/>
          <p:nvPr/>
        </p:nvSpPr>
        <p:spPr>
          <a:xfrm>
            <a:off x="6812000" y="30125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6" name="Google Shape;676;p77"/>
          <p:cNvSpPr/>
          <p:nvPr/>
        </p:nvSpPr>
        <p:spPr>
          <a:xfrm>
            <a:off x="6812000" y="34164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7" name="Google Shape;677;p77"/>
          <p:cNvSpPr/>
          <p:nvPr/>
        </p:nvSpPr>
        <p:spPr>
          <a:xfrm>
            <a:off x="6812000" y="3837600"/>
            <a:ext cx="10782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8" name="Google Shape;678;p77"/>
          <p:cNvSpPr/>
          <p:nvPr/>
        </p:nvSpPr>
        <p:spPr>
          <a:xfrm>
            <a:off x="6319400" y="4241500"/>
            <a:ext cx="1570800" cy="421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77"/>
          <p:cNvSpPr/>
          <p:nvPr/>
        </p:nvSpPr>
        <p:spPr>
          <a:xfrm>
            <a:off x="3994100" y="503504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77"/>
          <p:cNvSpPr/>
          <p:nvPr/>
        </p:nvSpPr>
        <p:spPr>
          <a:xfrm>
            <a:off x="3994100" y="530714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1" name="Google Shape;681;p77"/>
          <p:cNvSpPr/>
          <p:nvPr/>
        </p:nvSpPr>
        <p:spPr>
          <a:xfrm>
            <a:off x="5156750" y="503504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p77"/>
          <p:cNvSpPr/>
          <p:nvPr/>
        </p:nvSpPr>
        <p:spPr>
          <a:xfrm>
            <a:off x="5156750" y="530714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83" name="Google Shape;683;p77"/>
          <p:cNvCxnSpPr>
            <a:stCxn id="680" idx="1"/>
          </p:cNvCxnSpPr>
          <p:nvPr/>
        </p:nvCxnSpPr>
        <p:spPr>
          <a:xfrm rot="10800000">
            <a:off x="1865000" y="4764298"/>
            <a:ext cx="2129100" cy="804000"/>
          </a:xfrm>
          <a:prstGeom prst="bentConnector3">
            <a:avLst>
              <a:gd name="adj1" fmla="val 13766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684" name="Google Shape;684;p77"/>
          <p:cNvSpPr txBox="1"/>
          <p:nvPr/>
        </p:nvSpPr>
        <p:spPr>
          <a:xfrm>
            <a:off x="3455300" y="5829448"/>
            <a:ext cx="36495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(Will jump to instruction 0, since D &gt; 0)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77"/>
          <p:cNvSpPr/>
          <p:nvPr/>
        </p:nvSpPr>
        <p:spPr>
          <a:xfrm>
            <a:off x="3994100" y="3436254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77"/>
          <p:cNvSpPr/>
          <p:nvPr/>
        </p:nvSpPr>
        <p:spPr>
          <a:xfrm>
            <a:off x="3994100" y="3708354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7" name="Google Shape;687;p77"/>
          <p:cNvSpPr/>
          <p:nvPr/>
        </p:nvSpPr>
        <p:spPr>
          <a:xfrm>
            <a:off x="5156750" y="3436254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p77"/>
          <p:cNvSpPr/>
          <p:nvPr/>
        </p:nvSpPr>
        <p:spPr>
          <a:xfrm>
            <a:off x="5156750" y="3708354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89" name="Google Shape;689;p77"/>
          <p:cNvCxnSpPr>
            <a:stCxn id="686" idx="1"/>
          </p:cNvCxnSpPr>
          <p:nvPr/>
        </p:nvCxnSpPr>
        <p:spPr>
          <a:xfrm flipH="1">
            <a:off x="1865000" y="3969504"/>
            <a:ext cx="2129100" cy="428100"/>
          </a:xfrm>
          <a:prstGeom prst="bentConnector3">
            <a:avLst>
              <a:gd name="adj1" fmla="val 12854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690" name="Google Shape;690;p77"/>
          <p:cNvSpPr/>
          <p:nvPr/>
        </p:nvSpPr>
        <p:spPr>
          <a:xfrm>
            <a:off x="399410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p77"/>
          <p:cNvSpPr/>
          <p:nvPr/>
        </p:nvSpPr>
        <p:spPr>
          <a:xfrm>
            <a:off x="399410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55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2" name="Google Shape;692;p77"/>
          <p:cNvSpPr/>
          <p:nvPr/>
        </p:nvSpPr>
        <p:spPr>
          <a:xfrm>
            <a:off x="5156750" y="1697022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77"/>
          <p:cNvSpPr/>
          <p:nvPr/>
        </p:nvSpPr>
        <p:spPr>
          <a:xfrm>
            <a:off x="5156750" y="1969122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56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94" name="Google Shape;694;p77"/>
          <p:cNvCxnSpPr>
            <a:stCxn id="691" idx="1"/>
          </p:cNvCxnSpPr>
          <p:nvPr/>
        </p:nvCxnSpPr>
        <p:spPr>
          <a:xfrm flipH="1">
            <a:off x="1874900" y="2230272"/>
            <a:ext cx="2119200" cy="1441200"/>
          </a:xfrm>
          <a:prstGeom prst="bentConnector3">
            <a:avLst>
              <a:gd name="adj1" fmla="val 11429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69" name="Google Shape;569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70" name="Google Shape;570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571" name="Google Shape;571;p71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2" name="Google Shape;572;p71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71"/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71"/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5" name="Google Shape;575;p71"/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71"/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7" name="Google Shape;577;p71"/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71"/>
          <p:cNvSpPr/>
          <p:nvPr/>
        </p:nvSpPr>
        <p:spPr>
          <a:xfrm>
            <a:off x="2922690" y="3064467"/>
            <a:ext cx="2762712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9" name="Google Shape;579;p71"/>
          <p:cNvSpPr/>
          <p:nvPr/>
        </p:nvSpPr>
        <p:spPr>
          <a:xfrm rot="5400000">
            <a:off x="2420020" y="2478492"/>
            <a:ext cx="131798" cy="503562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71"/>
          <p:cNvSpPr/>
          <p:nvPr/>
        </p:nvSpPr>
        <p:spPr>
          <a:xfrm>
            <a:off x="1836557" y="3064467"/>
            <a:ext cx="966900" cy="762000"/>
          </a:xfrm>
          <a:prstGeom prst="wedgeRectCallout">
            <a:avLst>
              <a:gd name="adj1" fmla="val 20545"/>
              <a:gd name="adj2" fmla="val -83504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1" name="Google Shape;581;p71"/>
          <p:cNvSpPr/>
          <p:nvPr/>
        </p:nvSpPr>
        <p:spPr>
          <a:xfrm>
            <a:off x="121483" y="3064467"/>
            <a:ext cx="1595841" cy="762000"/>
          </a:xfrm>
          <a:prstGeom prst="wedgeRectCallout">
            <a:avLst>
              <a:gd name="adj1" fmla="val 70943"/>
              <a:gd name="adj2" fmla="val -8478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2" name="Google Shape;582;p71"/>
          <p:cNvSpPr/>
          <p:nvPr/>
        </p:nvSpPr>
        <p:spPr>
          <a:xfrm rot="5400000">
            <a:off x="1959982" y="2610280"/>
            <a:ext cx="119184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88" name="Google Shape;588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89" name="Google Shape;589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590" name="Google Shape;590;p72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72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94" name="Google Shape;594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8488" y="4116230"/>
            <a:ext cx="4983075" cy="22178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</p:pic>
      <p:sp>
        <p:nvSpPr>
          <p:cNvPr id="595" name="Google Shape;595;p72"/>
          <p:cNvSpPr/>
          <p:nvPr/>
        </p:nvSpPr>
        <p:spPr>
          <a:xfrm>
            <a:off x="757700" y="4963993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3;p71">
            <a:extLst>
              <a:ext uri="{FF2B5EF4-FFF2-40B4-BE49-F238E27FC236}">
                <a16:creationId xmlns:a16="http://schemas.microsoft.com/office/drawing/2014/main" id="{77B2D4C3-144B-5E8D-686C-3052E91F1955}"/>
              </a:ext>
            </a:extLst>
          </p:cNvPr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4;p71">
            <a:extLst>
              <a:ext uri="{FF2B5EF4-FFF2-40B4-BE49-F238E27FC236}">
                <a16:creationId xmlns:a16="http://schemas.microsoft.com/office/drawing/2014/main" id="{6FB5FE7E-1754-0BCA-59AA-2CE788C3C11C}"/>
              </a:ext>
            </a:extLst>
          </p:cNvPr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Review: What is Binary?</a:t>
            </a:r>
            <a:endParaRPr dirty="0"/>
          </a:p>
        </p:txBody>
      </p:sp>
      <p:sp>
        <p:nvSpPr>
          <p:cNvPr id="380" name="Google Shape;380;p3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 </a:t>
            </a:r>
            <a:r>
              <a:rPr lang="en-US" b="1" dirty="0"/>
              <a:t>base-n</a:t>
            </a:r>
            <a:r>
              <a:rPr lang="en-US" dirty="0"/>
              <a:t> number system is a system of number representation with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dirty="0"/>
              <a:t> </a:t>
            </a:r>
            <a:r>
              <a:rPr lang="en-US" b="1" dirty="0"/>
              <a:t>symbols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Decimal system is a base-10 number system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Base-10 symbols: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0, 1, 2, 3, 4, 5, 6, 7, 8, 9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Increase a number by moving to the next greatest symbol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another digit when we run out of symbols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Binary is a base-2 number system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Often prefixed with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</a:t>
            </a:r>
            <a:r>
              <a:rPr lang="en-US" dirty="0"/>
              <a:t> (e.g.,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0b1101</a:t>
            </a:r>
            <a:r>
              <a:rPr lang="en-US" dirty="0"/>
              <a:t>,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0b10</a:t>
            </a:r>
            <a:r>
              <a:rPr lang="en-US" dirty="0"/>
              <a:t>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Base-2 symbols: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0, 1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81" name="Google Shape;381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80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01" name="Google Shape;601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02" name="Google Shape;602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603" name="Google Shape;603;p73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4" name="Google Shape;604;p73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07" name="Google Shape;607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6175" y="4145888"/>
            <a:ext cx="5391650" cy="19684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sp>
        <p:nvSpPr>
          <p:cNvPr id="608" name="Google Shape;608;p73"/>
          <p:cNvSpPr/>
          <p:nvPr/>
        </p:nvSpPr>
        <p:spPr>
          <a:xfrm>
            <a:off x="520936" y="4973625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5;p71">
            <a:extLst>
              <a:ext uri="{FF2B5EF4-FFF2-40B4-BE49-F238E27FC236}">
                <a16:creationId xmlns:a16="http://schemas.microsoft.com/office/drawing/2014/main" id="{341EAFD0-6F41-3657-4E9A-405265CBD0BE}"/>
              </a:ext>
            </a:extLst>
          </p:cNvPr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6;p71">
            <a:extLst>
              <a:ext uri="{FF2B5EF4-FFF2-40B4-BE49-F238E27FC236}">
                <a16:creationId xmlns:a16="http://schemas.microsoft.com/office/drawing/2014/main" id="{082D8C9C-5565-52DD-AAB6-EA7B5BE0388D}"/>
              </a:ext>
            </a:extLst>
          </p:cNvPr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14" name="Google Shape;614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15" name="Google Shape;615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616" name="Google Shape;616;p74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7" name="Google Shape;617;p74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9" name="Google Shape;619;p74"/>
          <p:cNvSpPr/>
          <p:nvPr/>
        </p:nvSpPr>
        <p:spPr>
          <a:xfrm>
            <a:off x="6324037" y="2767978"/>
            <a:ext cx="2753435" cy="813888"/>
          </a:xfrm>
          <a:prstGeom prst="wedgeRectCallout">
            <a:avLst>
              <a:gd name="adj1" fmla="val -71740"/>
              <a:gd name="adj2" fmla="val -46473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pic>
        <p:nvPicPr>
          <p:cNvPr id="620" name="Google Shape;620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940" y="2833361"/>
            <a:ext cx="4750784" cy="401717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</p:pic>
      <p:sp>
        <p:nvSpPr>
          <p:cNvPr id="621" name="Google Shape;621;p74"/>
          <p:cNvSpPr/>
          <p:nvPr/>
        </p:nvSpPr>
        <p:spPr>
          <a:xfrm>
            <a:off x="82402" y="4742477"/>
            <a:ext cx="1288895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74"/>
          <p:cNvSpPr txBox="1"/>
          <p:nvPr/>
        </p:nvSpPr>
        <p:spPr>
          <a:xfrm>
            <a:off x="5919000" y="4742477"/>
            <a:ext cx="26154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Important: just pattern matching text!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have “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1+M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74"/>
          <p:cNvSpPr/>
          <p:nvPr/>
        </p:nvSpPr>
        <p:spPr>
          <a:xfrm>
            <a:off x="4564380" y="5185975"/>
            <a:ext cx="457200" cy="33281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77;p71">
            <a:extLst>
              <a:ext uri="{FF2B5EF4-FFF2-40B4-BE49-F238E27FC236}">
                <a16:creationId xmlns:a16="http://schemas.microsoft.com/office/drawing/2014/main" id="{25F2AD17-1860-EB3C-1A74-9C7E2FAC653B}"/>
              </a:ext>
            </a:extLst>
          </p:cNvPr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" grpId="0"/>
      <p:bldP spid="6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99;p7">
            <a:extLst>
              <a:ext uri="{FF2B5EF4-FFF2-40B4-BE49-F238E27FC236}">
                <a16:creationId xmlns:a16="http://schemas.microsoft.com/office/drawing/2014/main" id="{2C94029B-7B42-684B-9F56-57CC0BCB3D49}"/>
              </a:ext>
            </a:extLst>
          </p:cNvPr>
          <p:cNvSpPr txBox="1">
            <a:spLocks/>
          </p:cNvSpPr>
          <p:nvPr/>
        </p:nvSpPr>
        <p:spPr>
          <a:xfrm>
            <a:off x="396875" y="2146437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sz="28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8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8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1 </a:t>
            </a:r>
            <a:r>
              <a:rPr lang="en-US" sz="2800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0 1 1 1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0 0 1 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-US" sz="2800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sz="28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8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8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0 0 0 1 1 </a:t>
            </a:r>
            <a:r>
              <a:rPr lang="en-US" sz="2800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0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0 0 </a:t>
            </a:r>
            <a:r>
              <a:rPr lang="en-US" sz="28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0 1</a:t>
            </a:r>
            <a:r>
              <a:rPr lang="en-US" sz="2800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  <a:endParaRPr lang="en-US" sz="2800" dirty="0">
              <a:solidFill>
                <a:srgbClr val="FF329A"/>
              </a:solidFill>
            </a:endParaRP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sz="28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8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8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0 1 0 0 1 1 1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0 1 0 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0 1</a:t>
            </a:r>
            <a:r>
              <a:rPr lang="en-US" sz="2800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0</a:t>
            </a:r>
            <a:endParaRPr lang="en-US" sz="28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sz="28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8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8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0 0 1 1 </a:t>
            </a:r>
            <a:r>
              <a:rPr lang="en-US" sz="2800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0 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0 0 </a:t>
            </a:r>
            <a:r>
              <a:rPr lang="en-US" sz="2800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8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0 1</a:t>
            </a:r>
            <a:r>
              <a:rPr lang="en-US" sz="2800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 1</a:t>
            </a:r>
            <a:endParaRPr lang="en-US" sz="2800" dirty="0">
              <a:solidFill>
                <a:srgbClr val="FF329A"/>
              </a:solidFill>
            </a:endParaRPr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sz="2800" dirty="0">
                <a:solidFill>
                  <a:schemeClr val="tx1"/>
                </a:solidFill>
              </a:rPr>
              <a:t>We’re lost…</a:t>
            </a:r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596583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What is the C-instruction encoding for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D;JGE</a:t>
            </a:r>
            <a:r>
              <a:rPr lang="en-US" sz="2600" dirty="0"/>
              <a:t>?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3757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596583"/>
            <a:ext cx="8388910" cy="1271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2600" dirty="0"/>
              <a:t>What is the C-instruction encoding for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D;JGE</a:t>
            </a:r>
            <a:r>
              <a:rPr lang="en-US" sz="2600" dirty="0"/>
              <a:t>?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pic>
        <p:nvPicPr>
          <p:cNvPr id="2" name="Google Shape;620;p74">
            <a:extLst>
              <a:ext uri="{FF2B5EF4-FFF2-40B4-BE49-F238E27FC236}">
                <a16:creationId xmlns:a16="http://schemas.microsoft.com/office/drawing/2014/main" id="{0CC7EAFF-F3D7-BB5B-D340-8613D42A916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68456" y="2033965"/>
            <a:ext cx="4636504" cy="392054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</p:pic>
      <p:pic>
        <p:nvPicPr>
          <p:cNvPr id="3" name="Google Shape;607;p73">
            <a:extLst>
              <a:ext uri="{FF2B5EF4-FFF2-40B4-BE49-F238E27FC236}">
                <a16:creationId xmlns:a16="http://schemas.microsoft.com/office/drawing/2014/main" id="{66ECD1BD-27DA-CB87-B3F8-62C122D76F2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74" y="4937760"/>
            <a:ext cx="5264251" cy="19219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pic>
        <p:nvPicPr>
          <p:cNvPr id="4" name="Google Shape;594;p72">
            <a:extLst>
              <a:ext uri="{FF2B5EF4-FFF2-40B4-BE49-F238E27FC236}">
                <a16:creationId xmlns:a16="http://schemas.microsoft.com/office/drawing/2014/main" id="{385C2A14-4DC2-8F1B-E6E4-4FADCB19EB5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" y="2622565"/>
            <a:ext cx="5064881" cy="225423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5416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Five-minute Break!</a:t>
            </a:r>
            <a:endParaRPr dirty="0"/>
          </a:p>
        </p:txBody>
      </p:sp>
      <p:sp>
        <p:nvSpPr>
          <p:cNvPr id="283" name="Google Shape;283;p5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Feel free to stand up, stretch, use the restroom, drink some water, review your notes, or ask questions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We’ll be back at:</a:t>
            </a:r>
          </a:p>
        </p:txBody>
      </p:sp>
      <p:sp>
        <p:nvSpPr>
          <p:cNvPr id="284" name="Google Shape;284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pic>
        <p:nvPicPr>
          <p:cNvPr id="1026" name="Picture 2" descr="School Breaks Should Be BREAKS - Helping Moms Connect">
            <a:extLst>
              <a:ext uri="{FF2B5EF4-FFF2-40B4-BE49-F238E27FC236}">
                <a16:creationId xmlns:a16="http://schemas.microsoft.com/office/drawing/2014/main" id="{D74876A3-2D7D-26BC-047E-E12B1A513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85" y="3848100"/>
            <a:ext cx="4247048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447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Assembly Memory Representation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I/O, Memory Mapping, External vs. Internal Memory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Hack Assembly Language Review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Registers, A-Instructions, Symbols, &amp; C-Instructions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92982"/>
                </a:solidFill>
              </a:rPr>
              <a:t>Multiplication Implementation Exercise</a:t>
            </a:r>
            <a:endParaRPr b="1" dirty="0">
              <a:solidFill>
                <a:srgbClr val="492982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92982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000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5 Overview</a:t>
            </a:r>
            <a:endParaRPr dirty="0">
              <a:solidFill>
                <a:schemeClr val="tx1"/>
              </a:solidFill>
            </a:endParaRPr>
          </a:p>
          <a:p>
            <a:pPr marL="640080" lvl="1" indent="-283464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Specification Annotation, Machine Language, &amp; Building Computer Memory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663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47" name="Google Shape;547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Write a program that multiplies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and stores the result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R2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Remember we don’t have a multiply operation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will have to use add and loops to get the job done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Roadmap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with pseudocode using if statements, loops, etc.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Remove conditionals and loops by using jumps in pseudocode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Convert pseudocode to assembly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8" name="Google Shape;548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83111"/>
              </p:ext>
            </p:extLst>
          </p:nvPr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1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  <p:sp>
        <p:nvSpPr>
          <p:cNvPr id="3" name="Google Shape;563;g110e224f861_0_0">
            <a:extLst>
              <a:ext uri="{FF2B5EF4-FFF2-40B4-BE49-F238E27FC236}">
                <a16:creationId xmlns:a16="http://schemas.microsoft.com/office/drawing/2014/main" id="{B50D4725-D423-8BC0-FFAF-7A5E1BB29253}"/>
              </a:ext>
            </a:extLst>
          </p:cNvPr>
          <p:cNvSpPr txBox="1"/>
          <p:nvPr/>
        </p:nvSpPr>
        <p:spPr>
          <a:xfrm>
            <a:off x="1240830" y="4320797"/>
            <a:ext cx="2629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3912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Hexadecimal</a:t>
            </a:r>
            <a:endParaRPr/>
          </a:p>
        </p:txBody>
      </p:sp>
      <p:sp>
        <p:nvSpPr>
          <p:cNvPr id="387" name="Google Shape;387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Base-16 number system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Symbols: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0, 1, 2, 3, 4, 5, 6, 7, 8, 9, A, B, C, D, E, F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Commonly used for referring to memory addresses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Simple to convert between binary and hexadecimal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Hexadecimal uses fewer digits to represent a value than binary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Uses the prefix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0x</a:t>
            </a:r>
            <a:r>
              <a:rPr lang="en-US" dirty="0"/>
              <a:t> to indicate a number is written in hexadecimal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32</a:t>
            </a:r>
            <a:r>
              <a:rPr lang="en-US" dirty="0"/>
              <a:t> is decimal,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0x32</a:t>
            </a:r>
            <a:r>
              <a:rPr lang="en-US" dirty="0"/>
              <a:t> is hexadecimal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88" name="Google Shape;388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69" name="Google Shape;569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70" name="Google Shape;570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  <p:sp>
        <p:nvSpPr>
          <p:cNvPr id="571" name="Google Shape;571;p68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68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68"/>
          <p:cNvSpPr txBox="1"/>
          <p:nvPr/>
        </p:nvSpPr>
        <p:spPr>
          <a:xfrm>
            <a:off x="4955133" y="3327598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R1 = R1 - 1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IF R1 &gt; 0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INFINITE LOOP</a:t>
            </a:r>
            <a:endParaRPr/>
          </a:p>
        </p:txBody>
      </p:sp>
      <p:sp>
        <p:nvSpPr>
          <p:cNvPr id="574" name="Google Shape;574;p68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80" name="Google Shape;58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81" name="Google Shape;58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  <p:sp>
        <p:nvSpPr>
          <p:cNvPr id="582" name="Google Shape;582;p69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69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4" name="Google Shape;584;p69"/>
          <p:cNvSpPr txBox="1"/>
          <p:nvPr/>
        </p:nvSpPr>
        <p:spPr>
          <a:xfrm>
            <a:off x="5031333" y="2927622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85" name="Google Shape;585;p69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92" name="Google Shape;592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93" name="Google Shape;593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  <p:sp>
        <p:nvSpPr>
          <p:cNvPr id="594" name="Google Shape;594;p70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70"/>
          <p:cNvSpPr txBox="1"/>
          <p:nvPr/>
        </p:nvSpPr>
        <p:spPr>
          <a:xfrm>
            <a:off x="762849" y="2263877"/>
            <a:ext cx="38079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>
              <a:solidFill>
                <a:srgbClr val="FF9A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96" name="Google Shape;596;p70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70"/>
          <p:cNvSpPr txBox="1"/>
          <p:nvPr/>
        </p:nvSpPr>
        <p:spPr>
          <a:xfrm>
            <a:off x="5390359" y="2851277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04" name="Google Shape;604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05" name="Google Shape;605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  <p:sp>
        <p:nvSpPr>
          <p:cNvPr id="606" name="Google Shape;606;p71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 = 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7" name="Google Shape;607;p71"/>
          <p:cNvSpPr txBox="1"/>
          <p:nvPr/>
        </p:nvSpPr>
        <p:spPr>
          <a:xfrm>
            <a:off x="762849" y="2263877"/>
            <a:ext cx="3807900" cy="37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08" name="Google Shape;608;p71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15" name="Google Shape;615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16" name="Google Shape;616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  <p:sp>
        <p:nvSpPr>
          <p:cNvPr id="617" name="Google Shape;617;p72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8" name="Google Shape;618;p72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19" name="Google Shape;619;p72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26" name="Google Shape;626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27" name="Google Shape;627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628" name="Google Shape;628;p73"/>
          <p:cNvSpPr txBox="1"/>
          <p:nvPr/>
        </p:nvSpPr>
        <p:spPr>
          <a:xfrm>
            <a:off x="5384303" y="1452421"/>
            <a:ext cx="3807867" cy="709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9" name="Google Shape;629;p73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30" name="Google Shape;630;p73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37" name="Google Shape;63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38" name="Google Shape;63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  <p:sp>
        <p:nvSpPr>
          <p:cNvPr id="639" name="Google Shape;639;p74"/>
          <p:cNvSpPr txBox="1"/>
          <p:nvPr/>
        </p:nvSpPr>
        <p:spPr>
          <a:xfrm>
            <a:off x="5336133" y="1108346"/>
            <a:ext cx="3807867" cy="594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@LOOP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</p:txBody>
      </p:sp>
      <p:sp>
        <p:nvSpPr>
          <p:cNvPr id="640" name="Google Shape;640;p74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41" name="Google Shape;641;p74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48" name="Google Shape;648;p7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49" name="Google Shape;649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  <p:sp>
        <p:nvSpPr>
          <p:cNvPr id="650" name="Google Shape;650;p75"/>
          <p:cNvSpPr txBox="1"/>
          <p:nvPr/>
        </p:nvSpPr>
        <p:spPr>
          <a:xfrm>
            <a:off x="5336133" y="1253923"/>
            <a:ext cx="3807867" cy="535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–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</p:txBody>
      </p:sp>
      <p:sp>
        <p:nvSpPr>
          <p:cNvPr id="651" name="Google Shape;651;p75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52" name="Google Shape;652;p75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Assembly Memory Representation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I/O, Memory Mapping, External vs. Internal Memory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Char char="▪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Hack Assembly Language Review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Registers, A-Instructions, Symbols, &amp; C-Instructions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000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92982"/>
                </a:solidFill>
              </a:rPr>
              <a:t>Project 5 Overview</a:t>
            </a:r>
            <a:endParaRPr b="1" dirty="0">
              <a:solidFill>
                <a:srgbClr val="492982"/>
              </a:solidFill>
            </a:endParaRPr>
          </a:p>
          <a:p>
            <a:pPr marL="640080" lvl="1" indent="-283464">
              <a:buClr>
                <a:schemeClr val="hlink"/>
              </a:buClr>
            </a:pPr>
            <a:r>
              <a:rPr lang="en-US" b="1" dirty="0">
                <a:solidFill>
                  <a:srgbClr val="492982"/>
                </a:solidFill>
              </a:rPr>
              <a:t>Specification Annotation, Machine Language, &amp; Building Computer Memory</a:t>
            </a:r>
            <a:endParaRPr b="1" dirty="0">
              <a:solidFill>
                <a:srgbClr val="492982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6124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7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5 Overview</a:t>
            </a:r>
            <a:endParaRPr dirty="0"/>
          </a:p>
        </p:txBody>
      </p:sp>
      <p:sp>
        <p:nvSpPr>
          <p:cNvPr id="665" name="Google Shape;665;p7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Annotation 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Come prepared to your upcoming Student-TA 1:1 meeting to work on Project 5 (e.g., specification reading and identifying annotation strategies you would want to use)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Part II: Machine Language</a:t>
            </a:r>
          </a:p>
          <a:p>
            <a:pPr marL="640080" lvl="1" indent="-283464"/>
            <a:r>
              <a:rPr lang="en-US" dirty="0"/>
              <a:t>Implement </a:t>
            </a:r>
            <a:r>
              <a:rPr lang="en-US" dirty="0" err="1"/>
              <a:t>Max.asm</a:t>
            </a:r>
            <a:r>
              <a:rPr lang="en-US" dirty="0"/>
              <a:t> in Hack Assembly</a:t>
            </a:r>
          </a:p>
          <a:p>
            <a:pPr marL="640080" lvl="1" indent="-283464"/>
            <a:endParaRPr lang="en-US" sz="2600" dirty="0"/>
          </a:p>
          <a:p>
            <a:pPr marL="347472" lvl="0" indent="-347472"/>
            <a:r>
              <a:rPr lang="en-US" dirty="0"/>
              <a:t>Part III: Building Computer Memory</a:t>
            </a:r>
          </a:p>
          <a:p>
            <a:pPr marL="640080" lvl="1" indent="-283464"/>
            <a:r>
              <a:rPr lang="en-US" dirty="0"/>
              <a:t>Implement </a:t>
            </a:r>
            <a:r>
              <a:rPr lang="en-US" dirty="0" err="1"/>
              <a:t>Memory.hdl</a:t>
            </a:r>
            <a:r>
              <a:rPr lang="en-US" dirty="0"/>
              <a:t> in HDL</a:t>
            </a:r>
          </a:p>
          <a:p>
            <a:pPr marL="640080" lvl="1" indent="-283464"/>
            <a:endParaRPr lang="en-US" dirty="0"/>
          </a:p>
          <a:p>
            <a:pPr marL="347472" lvl="0" indent="-347472"/>
            <a:r>
              <a:rPr lang="en-US" dirty="0"/>
              <a:t>Part IV: Project 5 Reflection</a:t>
            </a:r>
          </a:p>
          <a:p>
            <a:pPr marL="640080" lvl="1" indent="-283464"/>
            <a:endParaRPr lang="en-US" dirty="0"/>
          </a:p>
          <a:p>
            <a:pPr marL="640080" lvl="1" indent="-283464"/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66" name="Google Shape;666;p7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Number Representation Comparison</a:t>
            </a:r>
            <a:endParaRPr/>
          </a:p>
        </p:txBody>
      </p:sp>
      <p:sp>
        <p:nvSpPr>
          <p:cNvPr id="394" name="Google Shape;394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graphicFrame>
        <p:nvGraphicFramePr>
          <p:cNvPr id="395" name="Google Shape;395;p18" descr="Table showing the 16 hexadecimal symbols and their equivalent values in decimal and binary. There are three columns, the first is a number's representation in decimal, the second is its representation in hexadecimal, and the third is its representation in binary." title="Hexadecimal Equivalency Table"/>
          <p:cNvGraphicFramePr/>
          <p:nvPr/>
        </p:nvGraphicFramePr>
        <p:xfrm>
          <a:off x="484450" y="1153898"/>
          <a:ext cx="8049975" cy="5471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8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Decimal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Hexadecimal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Binary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0b0011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0x6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7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0x7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0b0111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8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0x8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9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0x9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0xA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0xB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0b1011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12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0xC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0b1100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13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0xD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0b1101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14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0xE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0b1110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15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0xF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0b1111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7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5, Part I: Annotation</a:t>
            </a:r>
            <a:endParaRPr dirty="0"/>
          </a:p>
        </p:txBody>
      </p:sp>
      <p:sp>
        <p:nvSpPr>
          <p:cNvPr id="672" name="Google Shape;672;p7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Fill out the Assignment Timeline</a:t>
            </a:r>
            <a:endParaRPr b="1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Divide up Project 5 into doable chunks for the days you plan to work on the assignment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Describe each day’s task in as much detail as possible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/>
            <a:r>
              <a:rPr lang="en-US" b="1" dirty="0"/>
              <a:t>Annotate the Project 5 Specification</a:t>
            </a:r>
          </a:p>
          <a:p>
            <a:pPr marL="640080" lvl="1" indent="-283464"/>
            <a:r>
              <a:rPr lang="en-US" dirty="0"/>
              <a:t>Identify five annotation strategies that you want to try</a:t>
            </a:r>
          </a:p>
          <a:p>
            <a:pPr marL="640080" lvl="1" indent="-283464"/>
            <a:r>
              <a:rPr lang="en-US" dirty="0"/>
              <a:t>Practice these strategies on the Project 5 specification</a:t>
            </a:r>
          </a:p>
          <a:p>
            <a:pPr marL="640080" lvl="1" indent="-283464"/>
            <a:endParaRPr dirty="0"/>
          </a:p>
          <a:p>
            <a:pPr marL="347472" lvl="0" indent="-347472"/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/>
              <a:t>Annotation Reflection Questions</a:t>
            </a:r>
          </a:p>
          <a:p>
            <a:pPr marL="640080" lvl="1" indent="-283464"/>
            <a:r>
              <a:rPr lang="en-US" dirty="0"/>
              <a:t>Reflect on the strategies you used and why or why not they were effective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73" name="Google Shape;673;p7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7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7472" lvl="0" indent="-347472"/>
            <a:r>
              <a:rPr lang="en-US" b="1" dirty="0"/>
              <a:t>Annotate the Project 5 Specification</a:t>
            </a:r>
          </a:p>
        </p:txBody>
      </p:sp>
      <p:sp>
        <p:nvSpPr>
          <p:cNvPr id="672" name="Google Shape;672;p7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0598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We’ll provide you with an opportunity to start annotating the Project 5 specification in class now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Recall these annotation strategies:</a:t>
            </a:r>
          </a:p>
          <a:p>
            <a:pPr marL="699516" lvl="1" indent="-342900">
              <a:lnSpc>
                <a:spcPct val="100000"/>
              </a:lnSpc>
              <a:buClr>
                <a:srgbClr val="085631"/>
              </a:buClr>
              <a:buSzPts val="1800"/>
              <a:buFont typeface="Wingdings" pitchFamily="2" charset="2"/>
              <a:buChar char="§"/>
            </a:pPr>
            <a:r>
              <a:rPr lang="en-US" dirty="0">
                <a:solidFill>
                  <a:srgbClr val="085631"/>
                </a:solidFill>
                <a:highlight>
                  <a:srgbClr val="FFFF00"/>
                </a:highlight>
              </a:rPr>
              <a:t>Highlighting</a:t>
            </a:r>
            <a:r>
              <a:rPr lang="en-US" dirty="0">
                <a:solidFill>
                  <a:srgbClr val="085631"/>
                </a:solidFill>
              </a:rPr>
              <a:t>, </a:t>
            </a:r>
            <a:r>
              <a:rPr lang="en-US" u="sng" dirty="0">
                <a:solidFill>
                  <a:srgbClr val="085631"/>
                </a:solidFill>
              </a:rPr>
              <a:t>underlining</a:t>
            </a:r>
            <a:r>
              <a:rPr lang="en-US" dirty="0">
                <a:solidFill>
                  <a:srgbClr val="085631"/>
                </a:solidFill>
              </a:rPr>
              <a:t> or using [brackets] to note key points or ideas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9516" lvl="1" indent="-342900">
              <a:lnSpc>
                <a:spcPct val="100000"/>
              </a:lnSpc>
              <a:buClr>
                <a:srgbClr val="0A5394"/>
              </a:buClr>
              <a:buSzPts val="1800"/>
              <a:buFont typeface="Wingdings" pitchFamily="2" charset="2"/>
              <a:buChar char="§"/>
            </a:pPr>
            <a:r>
              <a:rPr lang="en-US" dirty="0">
                <a:solidFill>
                  <a:srgbClr val="0B5394"/>
                </a:solidFill>
              </a:rPr>
              <a:t>Circling unfamiliar words or confusing parts of the text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9516" lvl="1" indent="-342900">
              <a:lnSpc>
                <a:spcPct val="100000"/>
              </a:lnSpc>
              <a:buSzPts val="1800"/>
              <a:buFont typeface="Wingdings" pitchFamily="2" charset="2"/>
              <a:buChar char="§"/>
            </a:pPr>
            <a:r>
              <a:rPr lang="en-US" dirty="0">
                <a:solidFill>
                  <a:srgbClr val="4B2A85"/>
                </a:solidFill>
              </a:rPr>
              <a:t>Paraphrasing or summarizing passages/chapters/sections</a:t>
            </a:r>
            <a:endParaRPr lang="en-US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9516" lvl="1" indent="-342900">
              <a:buClr>
                <a:srgbClr val="F1C232"/>
              </a:buClr>
              <a:buSzPts val="1800"/>
              <a:buFont typeface="Wingdings" pitchFamily="2" charset="2"/>
              <a:buChar char="§"/>
            </a:pPr>
            <a:r>
              <a:rPr lang="en-US" dirty="0">
                <a:solidFill>
                  <a:srgbClr val="F1C232"/>
                </a:solidFill>
              </a:rPr>
              <a:t>Commenting or reacting to the text 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3" name="Google Shape;673;p7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602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5: Tools</a:t>
            </a:r>
            <a:endParaRPr dirty="0"/>
          </a:p>
        </p:txBody>
      </p:sp>
      <p:sp>
        <p:nvSpPr>
          <p:cNvPr id="686" name="Google Shape;686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Running a Test Script</a:t>
            </a:r>
            <a:br>
              <a:rPr lang="en-US"/>
            </a:br>
            <a:r>
              <a:rPr lang="en-US"/>
              <a:t>(recommended flow):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Quickly Iterating or Experimenting: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87" name="Google Shape;687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52</a:t>
            </a:fld>
            <a:endParaRPr/>
          </a:p>
        </p:txBody>
      </p:sp>
      <p:pic>
        <p:nvPicPr>
          <p:cNvPr id="688" name="Google Shape;68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8321" y="2571536"/>
            <a:ext cx="1566950" cy="11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10746" y="2571536"/>
            <a:ext cx="1566950" cy="1132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0" name="Google Shape;690;p15"/>
          <p:cNvSpPr/>
          <p:nvPr/>
        </p:nvSpPr>
        <p:spPr>
          <a:xfrm>
            <a:off x="805996" y="2802661"/>
            <a:ext cx="1340400" cy="670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784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Max.asm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1" name="Google Shape;691;p15"/>
          <p:cNvSpPr/>
          <p:nvPr/>
        </p:nvSpPr>
        <p:spPr>
          <a:xfrm>
            <a:off x="4597809" y="2802674"/>
            <a:ext cx="1340400" cy="670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784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Max.hack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92" name="Google Shape;692;p15"/>
          <p:cNvSpPr/>
          <p:nvPr/>
        </p:nvSpPr>
        <p:spPr>
          <a:xfrm>
            <a:off x="5983633" y="2982374"/>
            <a:ext cx="281700" cy="31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15"/>
          <p:cNvSpPr/>
          <p:nvPr/>
        </p:nvSpPr>
        <p:spPr>
          <a:xfrm>
            <a:off x="4270708" y="2982361"/>
            <a:ext cx="281700" cy="31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15"/>
          <p:cNvSpPr/>
          <p:nvPr/>
        </p:nvSpPr>
        <p:spPr>
          <a:xfrm>
            <a:off x="2261520" y="2982374"/>
            <a:ext cx="281700" cy="31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15"/>
          <p:cNvSpPr txBox="1"/>
          <p:nvPr/>
        </p:nvSpPr>
        <p:spPr>
          <a:xfrm>
            <a:off x="2658346" y="3607486"/>
            <a:ext cx="15669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p15"/>
          <p:cNvSpPr txBox="1"/>
          <p:nvPr/>
        </p:nvSpPr>
        <p:spPr>
          <a:xfrm>
            <a:off x="6310771" y="3607486"/>
            <a:ext cx="15669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CPUEmulator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15"/>
          <p:cNvSpPr/>
          <p:nvPr/>
        </p:nvSpPr>
        <p:spPr>
          <a:xfrm>
            <a:off x="5701771" y="1358036"/>
            <a:ext cx="2448000" cy="833100"/>
          </a:xfrm>
          <a:prstGeom prst="wedgeRectCallout">
            <a:avLst>
              <a:gd name="adj1" fmla="val -48016"/>
              <a:gd name="adj2" fmla="val 104433"/>
            </a:avLst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test scripts use the .hack files directly! Don’t let your .asm and .hack get out of sync!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8" name="Google Shape;69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10746" y="4758059"/>
            <a:ext cx="1566950" cy="1132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9" name="Google Shape;699;p15"/>
          <p:cNvSpPr/>
          <p:nvPr/>
        </p:nvSpPr>
        <p:spPr>
          <a:xfrm>
            <a:off x="805996" y="4989184"/>
            <a:ext cx="1340400" cy="670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784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Max.asm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0" name="Google Shape;700;p15"/>
          <p:cNvSpPr/>
          <p:nvPr/>
        </p:nvSpPr>
        <p:spPr>
          <a:xfrm>
            <a:off x="2261530" y="5168884"/>
            <a:ext cx="3930000" cy="31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15"/>
          <p:cNvSpPr txBox="1"/>
          <p:nvPr/>
        </p:nvSpPr>
        <p:spPr>
          <a:xfrm>
            <a:off x="6310771" y="5790934"/>
            <a:ext cx="1566900" cy="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CPUEmulator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p15"/>
          <p:cNvSpPr/>
          <p:nvPr/>
        </p:nvSpPr>
        <p:spPr>
          <a:xfrm>
            <a:off x="3388321" y="5990309"/>
            <a:ext cx="2448000" cy="590400"/>
          </a:xfrm>
          <a:prstGeom prst="wedgeRectCallout">
            <a:avLst>
              <a:gd name="adj1" fmla="val 73471"/>
              <a:gd name="adj2" fmla="val -44923"/>
            </a:avLst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still “run” the program, even without a script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8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9 Reminders</a:t>
            </a:r>
            <a:endParaRPr dirty="0"/>
          </a:p>
        </p:txBody>
      </p:sp>
      <p:sp>
        <p:nvSpPr>
          <p:cNvPr id="819" name="Google Shape;819;p8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4 due tonight (10/27)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5 (Annotation, Machine Language, &amp; Building Computer Memory) released today, due next Thursday (11/3)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Course Staff Support</a:t>
            </a:r>
          </a:p>
          <a:p>
            <a:pPr marL="640080" lvl="1" indent="-283464"/>
            <a:r>
              <a:rPr lang="en-US" dirty="0"/>
              <a:t>Eric has office hours in CSE2 153 today after lecture</a:t>
            </a:r>
          </a:p>
          <a:p>
            <a:pPr marL="640080" lvl="1" indent="-283464"/>
            <a:r>
              <a:rPr lang="en-US" dirty="0"/>
              <a:t>Post your questions on the Ed discussion board</a:t>
            </a:r>
          </a:p>
        </p:txBody>
      </p:sp>
      <p:sp>
        <p:nvSpPr>
          <p:cNvPr id="820" name="Google Shape;820;p8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53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Binary and Hexadecimal Conversion</a:t>
            </a:r>
            <a:endParaRPr/>
          </a:p>
        </p:txBody>
      </p:sp>
      <p:sp>
        <p:nvSpPr>
          <p:cNvPr id="401" name="Google Shape;401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One-to-one correspondence between binary and hexadecimal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To convert from binary to hexadecimal, swap out binary bits digits for the corresponding hexadecimal digit (or vice versa)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dirty="0"/>
          </a:p>
          <a:p>
            <a:pPr marL="347472" lvl="0" indent="-347472"/>
            <a:r>
              <a:rPr lang="en-US" dirty="0"/>
              <a:t>Example: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0x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3</a:t>
            </a:r>
            <a:r>
              <a:rPr lang="en-US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A</a:t>
            </a:r>
            <a:r>
              <a:rPr lang="en-US" dirty="0"/>
              <a:t> is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0b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0011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_</a:t>
            </a:r>
            <a:r>
              <a:rPr lang="en-US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1010</a:t>
            </a:r>
          </a:p>
          <a:p>
            <a:pPr marL="640080" lvl="1" indent="-283464"/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0x3 == 0b0011</a:t>
            </a:r>
          </a:p>
          <a:p>
            <a:pPr marL="640080" lvl="1" indent="-283464"/>
            <a:r>
              <a:rPr lang="en-US" dirty="0">
                <a:solidFill>
                  <a:srgbClr val="00B050"/>
                </a:solidFill>
                <a:latin typeface="Cambria Math"/>
                <a:ea typeface="Cambria Math"/>
                <a:cs typeface="Cambria Math"/>
                <a:sym typeface="Cambria Math"/>
              </a:rPr>
              <a:t>0xA == 0b1010 </a:t>
            </a:r>
            <a:endParaRPr dirty="0">
              <a:solidFill>
                <a:srgbClr val="00B05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 Assembly: Input / Output</a:t>
            </a:r>
            <a:endParaRPr dirty="0"/>
          </a:p>
        </p:txBody>
      </p:sp>
      <p:sp>
        <p:nvSpPr>
          <p:cNvPr id="408" name="Google Shape;408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Two memory maps are created for you by underlying hardware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/>
              <a:t> is a huge map where each pixel is one bit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KEYBOARD</a:t>
            </a:r>
            <a:r>
              <a:rPr lang="en-US" dirty="0"/>
              <a:t> is a single 16-bit word map with code of current key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9" name="Google Shape;409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410" name="Google Shape;410;p20"/>
          <p:cNvSpPr/>
          <p:nvPr/>
        </p:nvSpPr>
        <p:spPr>
          <a:xfrm>
            <a:off x="2278920" y="3141759"/>
            <a:ext cx="1809300" cy="2312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@KBD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@SCREEN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20"/>
          <p:cNvSpPr/>
          <p:nvPr/>
        </p:nvSpPr>
        <p:spPr>
          <a:xfrm>
            <a:off x="5301644" y="3688113"/>
            <a:ext cx="3148500" cy="915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contains code of current key (e.g., 67 for “C”) 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2" name="Google Shape;412;p20"/>
          <p:cNvCxnSpPr>
            <a:stCxn id="411" idx="1"/>
          </p:cNvCxnSpPr>
          <p:nvPr/>
        </p:nvCxnSpPr>
        <p:spPr>
          <a:xfrm flipH="1">
            <a:off x="2728244" y="4145913"/>
            <a:ext cx="2573400" cy="6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413" name="Google Shape;413;p20"/>
          <p:cNvSpPr/>
          <p:nvPr/>
        </p:nvSpPr>
        <p:spPr>
          <a:xfrm>
            <a:off x="5301644" y="4763879"/>
            <a:ext cx="3148500" cy="915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First 16 bits of screen (top left) show binary for 67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4" name="Google Shape;414;p20"/>
          <p:cNvCxnSpPr>
            <a:stCxn id="413" idx="1"/>
          </p:cNvCxnSpPr>
          <p:nvPr/>
        </p:nvCxnSpPr>
        <p:spPr>
          <a:xfrm flipH="1">
            <a:off x="2757344" y="5221679"/>
            <a:ext cx="2544300" cy="6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graphicFrame>
        <p:nvGraphicFramePr>
          <p:cNvPr id="415" name="Google Shape;415;p20"/>
          <p:cNvGraphicFramePr/>
          <p:nvPr/>
        </p:nvGraphicFramePr>
        <p:xfrm>
          <a:off x="2757345" y="5855672"/>
          <a:ext cx="6126400" cy="5666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2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3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endParaRPr sz="5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" grpId="0" animBg="1"/>
      <p:bldP spid="411" grpId="0" animBg="1"/>
      <p:bldP spid="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Hack: Input / Output</a:t>
            </a:r>
            <a:endParaRPr dirty="0"/>
          </a:p>
        </p:txBody>
      </p:sp>
      <p:sp>
        <p:nvSpPr>
          <p:cNvPr id="421" name="Google Shape;421;p21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35861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I/O is </a:t>
            </a:r>
            <a:r>
              <a:rPr lang="en-US" b="1" dirty="0"/>
              <a:t>memory mapped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Corresponds to some region of RAM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Low-level drivers are constantly refreshing</a:t>
            </a:r>
            <a:endParaRPr dirty="0"/>
          </a:p>
        </p:txBody>
      </p:sp>
      <p:sp>
        <p:nvSpPr>
          <p:cNvPr id="422" name="Google Shape;422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423" name="Google Shape;423;p21"/>
          <p:cNvSpPr/>
          <p:nvPr/>
        </p:nvSpPr>
        <p:spPr>
          <a:xfrm>
            <a:off x="3769000" y="1415050"/>
            <a:ext cx="5177400" cy="507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1"/>
          <p:cNvSpPr/>
          <p:nvPr/>
        </p:nvSpPr>
        <p:spPr>
          <a:xfrm>
            <a:off x="3973325" y="2078575"/>
            <a:ext cx="2256900" cy="4274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21"/>
          <p:cNvSpPr/>
          <p:nvPr/>
        </p:nvSpPr>
        <p:spPr>
          <a:xfrm>
            <a:off x="2194725" y="5705578"/>
            <a:ext cx="1044300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KEYBOARD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21"/>
          <p:cNvSpPr/>
          <p:nvPr/>
        </p:nvSpPr>
        <p:spPr>
          <a:xfrm>
            <a:off x="6663725" y="2078575"/>
            <a:ext cx="2091300" cy="4274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21"/>
          <p:cNvSpPr/>
          <p:nvPr/>
        </p:nvSpPr>
        <p:spPr>
          <a:xfrm>
            <a:off x="6840675" y="4033067"/>
            <a:ext cx="1788600" cy="114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1"/>
          <p:cNvSpPr/>
          <p:nvPr/>
        </p:nvSpPr>
        <p:spPr>
          <a:xfrm>
            <a:off x="6840675" y="5279950"/>
            <a:ext cx="1788600" cy="9465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p21"/>
          <p:cNvSpPr/>
          <p:nvPr/>
        </p:nvSpPr>
        <p:spPr>
          <a:xfrm>
            <a:off x="2194725" y="4926603"/>
            <a:ext cx="1044300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1"/>
          <p:cNvSpPr/>
          <p:nvPr/>
        </p:nvSpPr>
        <p:spPr>
          <a:xfrm>
            <a:off x="6065175" y="4883775"/>
            <a:ext cx="738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152" y="2562753"/>
            <a:ext cx="1274441" cy="140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21"/>
          <p:cNvSpPr/>
          <p:nvPr/>
        </p:nvSpPr>
        <p:spPr>
          <a:xfrm>
            <a:off x="4108875" y="273605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ROM</a:t>
            </a:r>
            <a:endParaRPr sz="2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21"/>
          <p:cNvSpPr/>
          <p:nvPr/>
        </p:nvSpPr>
        <p:spPr>
          <a:xfrm>
            <a:off x="4108875" y="4273950"/>
            <a:ext cx="1956300" cy="1952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0110010101100000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1101010010111001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1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21"/>
          <p:cNvSpPr/>
          <p:nvPr/>
        </p:nvSpPr>
        <p:spPr>
          <a:xfrm>
            <a:off x="7365825" y="5678225"/>
            <a:ext cx="738300" cy="4122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1"/>
          <p:cNvSpPr/>
          <p:nvPr/>
        </p:nvSpPr>
        <p:spPr>
          <a:xfrm>
            <a:off x="6993900" y="44400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A/M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1"/>
          <p:cNvSpPr/>
          <p:nvPr/>
        </p:nvSpPr>
        <p:spPr>
          <a:xfrm>
            <a:off x="7776300" y="44400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1"/>
          <p:cNvSpPr/>
          <p:nvPr/>
        </p:nvSpPr>
        <p:spPr>
          <a:xfrm rot="10800000">
            <a:off x="3108525" y="5010750"/>
            <a:ext cx="1000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1"/>
          <p:cNvSpPr/>
          <p:nvPr/>
        </p:nvSpPr>
        <p:spPr>
          <a:xfrm>
            <a:off x="6065175" y="3159650"/>
            <a:ext cx="738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1"/>
          <p:cNvSpPr/>
          <p:nvPr/>
        </p:nvSpPr>
        <p:spPr>
          <a:xfrm>
            <a:off x="4108725" y="5134400"/>
            <a:ext cx="1956300" cy="412200"/>
          </a:xfrm>
          <a:prstGeom prst="rect">
            <a:avLst/>
          </a:prstGeom>
          <a:solidFill>
            <a:srgbClr val="FFDA5D">
              <a:alpha val="45098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21"/>
          <p:cNvSpPr/>
          <p:nvPr/>
        </p:nvSpPr>
        <p:spPr>
          <a:xfrm>
            <a:off x="4123625" y="5950350"/>
            <a:ext cx="1956300" cy="285000"/>
          </a:xfrm>
          <a:prstGeom prst="rect">
            <a:avLst/>
          </a:prstGeom>
          <a:solidFill>
            <a:srgbClr val="FFDA5D">
              <a:alpha val="45098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21"/>
          <p:cNvSpPr/>
          <p:nvPr/>
        </p:nvSpPr>
        <p:spPr>
          <a:xfrm>
            <a:off x="3239025" y="5789725"/>
            <a:ext cx="1000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21"/>
          <p:cNvSpPr/>
          <p:nvPr/>
        </p:nvSpPr>
        <p:spPr>
          <a:xfrm rot="10800000">
            <a:off x="5896450" y="5279950"/>
            <a:ext cx="777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Memory Mapped Output</a:t>
            </a:r>
            <a:endParaRPr/>
          </a:p>
        </p:txBody>
      </p:sp>
      <p:sp>
        <p:nvSpPr>
          <p:cNvPr id="448" name="Google Shape;448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Each bit of the screen memory map corresponds to one pixel (1 = black, 0 = white)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start of the memory map is accessible via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en-US" dirty="0"/>
              <a:t> symbol in </a:t>
            </a:r>
            <a:r>
              <a:rPr lang="en-US" dirty="0" err="1"/>
              <a:t>Hack.asm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49" name="Google Shape;449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450" name="Google Shape;450;p55"/>
          <p:cNvSpPr/>
          <p:nvPr/>
        </p:nvSpPr>
        <p:spPr>
          <a:xfrm>
            <a:off x="6240536" y="3440852"/>
            <a:ext cx="1956300" cy="1952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0110010101100000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1101010010111001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0010110101001000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1010001001001000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1101101111101001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51" name="Google Shape;451;p55"/>
          <p:cNvSpPr/>
          <p:nvPr/>
        </p:nvSpPr>
        <p:spPr>
          <a:xfrm rot="10800000">
            <a:off x="5240336" y="4266002"/>
            <a:ext cx="1000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55"/>
          <p:cNvSpPr/>
          <p:nvPr/>
        </p:nvSpPr>
        <p:spPr>
          <a:xfrm>
            <a:off x="6240386" y="4303825"/>
            <a:ext cx="1956300" cy="412200"/>
          </a:xfrm>
          <a:prstGeom prst="rect">
            <a:avLst/>
          </a:prstGeom>
          <a:solidFill>
            <a:srgbClr val="FFDA5D">
              <a:alpha val="45098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53" name="Google Shape;453;p55"/>
          <p:cNvGraphicFramePr/>
          <p:nvPr/>
        </p:nvGraphicFramePr>
        <p:xfrm>
          <a:off x="1234800" y="5683976"/>
          <a:ext cx="6674400" cy="8621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71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3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4" name="Google Shape;454;p55"/>
          <p:cNvSpPr/>
          <p:nvPr/>
        </p:nvSpPr>
        <p:spPr>
          <a:xfrm>
            <a:off x="4196036" y="4183855"/>
            <a:ext cx="1044300" cy="647100"/>
          </a:xfrm>
          <a:prstGeom prst="rect">
            <a:avLst/>
          </a:prstGeom>
          <a:solidFill>
            <a:srgbClr val="FFDA5D">
              <a:alpha val="45098"/>
            </a:srgbClr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SCREEN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3304</Words>
  <Application>Microsoft Macintosh PowerPoint</Application>
  <PresentationFormat>On-screen Show (4:3)</PresentationFormat>
  <Paragraphs>968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Noto Sans Symbols</vt:lpstr>
      <vt:lpstr>Arial</vt:lpstr>
      <vt:lpstr>Arial Narrow</vt:lpstr>
      <vt:lpstr>Calibri</vt:lpstr>
      <vt:lpstr>Cambria Math</vt:lpstr>
      <vt:lpstr>Consolas</vt:lpstr>
      <vt:lpstr>Courier New</vt:lpstr>
      <vt:lpstr>Times New Roman</vt:lpstr>
      <vt:lpstr>Wingdings</vt:lpstr>
      <vt:lpstr>UWTheme-333-Sp18</vt:lpstr>
      <vt:lpstr>Memory Representation &amp; Hack Assembly</vt:lpstr>
      <vt:lpstr>Lecture Outline</vt:lpstr>
      <vt:lpstr>Review: What is Binary?</vt:lpstr>
      <vt:lpstr>Hexadecimal</vt:lpstr>
      <vt:lpstr>Number Representation Comparison</vt:lpstr>
      <vt:lpstr>Binary and Hexadecimal Conversion</vt:lpstr>
      <vt:lpstr>Hack Assembly: Input / Output</vt:lpstr>
      <vt:lpstr>Hack: Input / Output</vt:lpstr>
      <vt:lpstr>Hack: Memory Mapped Output</vt:lpstr>
      <vt:lpstr>Hack: External Memory Abstraction</vt:lpstr>
      <vt:lpstr>Hack: Internal Memory Implementation</vt:lpstr>
      <vt:lpstr>Hack: Memory Abstraction User View</vt:lpstr>
      <vt:lpstr>Hack: Memory Abstraction Internal View</vt:lpstr>
      <vt:lpstr>PowerPoint Presentation</vt:lpstr>
      <vt:lpstr>Lecture Outline</vt:lpstr>
      <vt:lpstr>The Hack Computer</vt:lpstr>
      <vt:lpstr>The Hack Machine Language</vt:lpstr>
      <vt:lpstr>Hack: Control Flow</vt:lpstr>
      <vt:lpstr>Hack: Registers</vt:lpstr>
      <vt:lpstr>Hack: A-Instructions</vt:lpstr>
      <vt:lpstr>Hack: A-Instructions</vt:lpstr>
      <vt:lpstr>Hack: Symbols</vt:lpstr>
      <vt:lpstr>Hack: Built-In Symbols</vt:lpstr>
      <vt:lpstr>Hack: C-Instructions</vt:lpstr>
      <vt:lpstr>Hack: C-Instructions Example</vt:lpstr>
      <vt:lpstr>Hack: C-Instructions Example</vt:lpstr>
      <vt:lpstr>Hack: C-Instructions Example</vt:lpstr>
      <vt:lpstr>Hack: C-Instructions</vt:lpstr>
      <vt:lpstr>Hack: C-Instructions</vt:lpstr>
      <vt:lpstr>Hack: C-Instructions</vt:lpstr>
      <vt:lpstr>Hack: C-Instructions</vt:lpstr>
      <vt:lpstr>PowerPoint Presentation</vt:lpstr>
      <vt:lpstr>PowerPoint Presentation</vt:lpstr>
      <vt:lpstr>Five-minute Break!</vt:lpstr>
      <vt:lpstr>Lecture Outline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Lecture Outline</vt:lpstr>
      <vt:lpstr>Project 5 Overview</vt:lpstr>
      <vt:lpstr>Project 5, Part I: Annotation</vt:lpstr>
      <vt:lpstr>Annotate the Project 5 Specification</vt:lpstr>
      <vt:lpstr>Project 5: Tools</vt:lpstr>
      <vt:lpstr>Post-Lecture 9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Computer, Exam Preparation</dc:title>
  <dc:creator>Aaron Johnston</dc:creator>
  <cp:lastModifiedBy>Eric Fan</cp:lastModifiedBy>
  <cp:revision>150</cp:revision>
  <dcterms:created xsi:type="dcterms:W3CDTF">2018-03-28T08:00:24Z</dcterms:created>
  <dcterms:modified xsi:type="dcterms:W3CDTF">2022-10-27T21:18:35Z</dcterms:modified>
</cp:coreProperties>
</file>